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1" r:id="rId1"/>
  </p:sldMasterIdLst>
  <p:notesMasterIdLst>
    <p:notesMasterId r:id="rId51"/>
  </p:notesMasterIdLst>
  <p:sldIdLst>
    <p:sldId id="256" r:id="rId2"/>
    <p:sldId id="369" r:id="rId3"/>
    <p:sldId id="370" r:id="rId4"/>
    <p:sldId id="371" r:id="rId5"/>
    <p:sldId id="372" r:id="rId6"/>
    <p:sldId id="373" r:id="rId7"/>
    <p:sldId id="374" r:id="rId8"/>
    <p:sldId id="375" r:id="rId9"/>
    <p:sldId id="376" r:id="rId10"/>
    <p:sldId id="377" r:id="rId11"/>
    <p:sldId id="378" r:id="rId12"/>
    <p:sldId id="379" r:id="rId13"/>
    <p:sldId id="380" r:id="rId14"/>
    <p:sldId id="363" r:id="rId15"/>
    <p:sldId id="364" r:id="rId16"/>
    <p:sldId id="367" r:id="rId17"/>
    <p:sldId id="366" r:id="rId18"/>
    <p:sldId id="365" r:id="rId19"/>
    <p:sldId id="368" r:id="rId20"/>
    <p:sldId id="381" r:id="rId21"/>
    <p:sldId id="382" r:id="rId22"/>
    <p:sldId id="341" r:id="rId23"/>
    <p:sldId id="383" r:id="rId24"/>
    <p:sldId id="258" r:id="rId25"/>
    <p:sldId id="259" r:id="rId26"/>
    <p:sldId id="314" r:id="rId27"/>
    <p:sldId id="280" r:id="rId28"/>
    <p:sldId id="279" r:id="rId29"/>
    <p:sldId id="315" r:id="rId30"/>
    <p:sldId id="316" r:id="rId31"/>
    <p:sldId id="319" r:id="rId32"/>
    <p:sldId id="321" r:id="rId33"/>
    <p:sldId id="317" r:id="rId34"/>
    <p:sldId id="257" r:id="rId35"/>
    <p:sldId id="320" r:id="rId36"/>
    <p:sldId id="326" r:id="rId37"/>
    <p:sldId id="327" r:id="rId38"/>
    <p:sldId id="328" r:id="rId39"/>
    <p:sldId id="300" r:id="rId40"/>
    <p:sldId id="301" r:id="rId41"/>
    <p:sldId id="345" r:id="rId42"/>
    <p:sldId id="322" r:id="rId43"/>
    <p:sldId id="342" r:id="rId44"/>
    <p:sldId id="329" r:id="rId45"/>
    <p:sldId id="332" r:id="rId46"/>
    <p:sldId id="331" r:id="rId47"/>
    <p:sldId id="335" r:id="rId48"/>
    <p:sldId id="337" r:id="rId49"/>
    <p:sldId id="343" r:id="rId50"/>
  </p:sldIdLst>
  <p:sldSz cx="12192000" cy="6858000"/>
  <p:notesSz cx="6858000" cy="9144000"/>
  <p:embeddedFontLst>
    <p:embeddedFont>
      <p:font typeface="Avenir Next LT Pro" panose="020B0504020202020204" pitchFamily="34" charset="0"/>
      <p:regular r:id="rId52"/>
      <p:bold r:id="rId53"/>
      <p:italic r:id="rId54"/>
      <p:boldItalic r:id="rId55"/>
    </p:embeddedFont>
    <p:embeddedFont>
      <p:font typeface="Comic Sans MS" panose="030F0702030302020204" pitchFamily="66" charset="0"/>
      <p:regular r:id="rId56"/>
      <p:bold r:id="rId57"/>
      <p:italic r:id="rId58"/>
      <p:boldItalic r:id="rId59"/>
    </p:embeddedFont>
    <p:embeddedFont>
      <p:font typeface="MariaAvraam" panose="02000000000000000000" pitchFamily="2" charset="0"/>
      <p:regular r:id="rId60"/>
    </p:embeddedFont>
    <p:embeddedFont>
      <p:font typeface="Trebuchet MS" panose="020B0603020202020204" pitchFamily="34" charset="0"/>
      <p:regular r:id="rId61"/>
      <p:bold r:id="rId62"/>
      <p:italic r:id="rId63"/>
      <p:boldItalic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9DED"/>
    <a:srgbClr val="CD80E8"/>
    <a:srgbClr val="9C2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653" autoAdjust="0"/>
  </p:normalViewPr>
  <p:slideViewPr>
    <p:cSldViewPr snapToGrid="0">
      <p:cViewPr varScale="1">
        <p:scale>
          <a:sx n="63" d="100"/>
          <a:sy n="63" d="100"/>
        </p:scale>
        <p:origin x="145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5335B-5052-4936-858C-3BEFB02E7FC3}"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12539-9980-4AB0-9E50-3D45DF374A27}" type="slidenum">
              <a:rPr lang="en-US" smtClean="0"/>
              <a:t>‹#›</a:t>
            </a:fld>
            <a:endParaRPr lang="en-US"/>
          </a:p>
        </p:txBody>
      </p:sp>
    </p:spTree>
    <p:extLst>
      <p:ext uri="{BB962C8B-B14F-4D97-AF65-F5344CB8AC3E}">
        <p14:creationId xmlns:p14="http://schemas.microsoft.com/office/powerpoint/2010/main" val="1632479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Περάστε καλά με τα παιδιά σας παίζοντας και μαθαίνοντας.</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12539-9980-4AB0-9E50-3D45DF374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4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12539-9980-4AB0-9E50-3D45DF374A27}" type="slidenum">
              <a:rPr lang="en-US" smtClean="0"/>
              <a:t>46</a:t>
            </a:fld>
            <a:endParaRPr lang="en-US"/>
          </a:p>
        </p:txBody>
      </p:sp>
    </p:spTree>
    <p:extLst>
      <p:ext uri="{BB962C8B-B14F-4D97-AF65-F5344CB8AC3E}">
        <p14:creationId xmlns:p14="http://schemas.microsoft.com/office/powerpoint/2010/main" val="210880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Τι αναμένω: Έννοια πολλαπλασιασμού ως επαναλαμβανόμενη πρόσθεση μέσα από εικόνες ή πραγματικό υλικό.</a:t>
            </a:r>
          </a:p>
          <a:p>
            <a:r>
              <a:rPr lang="el-GR" dirty="0"/>
              <a:t>Τι δεν αναμένω: Νοερό υπολογισμό μιας πρότασης πολλαπλασιασμού.</a:t>
            </a:r>
          </a:p>
        </p:txBody>
      </p:sp>
      <p:sp>
        <p:nvSpPr>
          <p:cNvPr id="4" name="Slide Number Placeholder 3"/>
          <p:cNvSpPr>
            <a:spLocks noGrp="1"/>
          </p:cNvSpPr>
          <p:nvPr>
            <p:ph type="sldNum" sz="quarter" idx="5"/>
          </p:nvPr>
        </p:nvSpPr>
        <p:spPr/>
        <p:txBody>
          <a:bodyPr/>
          <a:lstStyle/>
          <a:p>
            <a:fld id="{44512539-9980-4AB0-9E50-3D45DF374A27}" type="slidenum">
              <a:rPr lang="en-US" smtClean="0"/>
              <a:t>47</a:t>
            </a:fld>
            <a:endParaRPr lang="en-US"/>
          </a:p>
        </p:txBody>
      </p:sp>
    </p:spTree>
    <p:extLst>
      <p:ext uri="{BB962C8B-B14F-4D97-AF65-F5344CB8AC3E}">
        <p14:creationId xmlns:p14="http://schemas.microsoft.com/office/powerpoint/2010/main" val="312257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Τι αναμένω: Έννοια διαίρεσης ως δίκαιο μοίρασμα μέσα από εικόνες ή πραγματικό υλικό.</a:t>
            </a:r>
          </a:p>
          <a:p>
            <a:r>
              <a:rPr lang="el-GR" dirty="0"/>
              <a:t>Τι δεν αναμένω: Νοερό υπολογισμό μιας διαίρεσης.</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12539-9980-4AB0-9E50-3D45DF374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19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12539-9980-4AB0-9E50-3D45DF374A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28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44512539-9980-4AB0-9E50-3D45DF374A27}" type="slidenum">
              <a:rPr lang="en-US" smtClean="0"/>
              <a:t>25</a:t>
            </a:fld>
            <a:endParaRPr lang="en-US"/>
          </a:p>
        </p:txBody>
      </p:sp>
    </p:spTree>
    <p:extLst>
      <p:ext uri="{BB962C8B-B14F-4D97-AF65-F5344CB8AC3E}">
        <p14:creationId xmlns:p14="http://schemas.microsoft.com/office/powerpoint/2010/main" val="83353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6A75C-1F3A-4305-B56B-762B651B824F}" type="slidenum">
              <a:rPr lang="en-US" smtClean="0"/>
              <a:pPr/>
              <a:t>27</a:t>
            </a:fld>
            <a:endParaRPr lang="en-US"/>
          </a:p>
        </p:txBody>
      </p:sp>
    </p:spTree>
    <p:extLst>
      <p:ext uri="{BB962C8B-B14F-4D97-AF65-F5344CB8AC3E}">
        <p14:creationId xmlns:p14="http://schemas.microsoft.com/office/powerpoint/2010/main" val="348010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12539-9980-4AB0-9E50-3D45DF374A27}" type="slidenum">
              <a:rPr lang="en-US" smtClean="0"/>
              <a:t>31</a:t>
            </a:fld>
            <a:endParaRPr lang="en-US"/>
          </a:p>
        </p:txBody>
      </p:sp>
    </p:spTree>
    <p:extLst>
      <p:ext uri="{BB962C8B-B14F-4D97-AF65-F5344CB8AC3E}">
        <p14:creationId xmlns:p14="http://schemas.microsoft.com/office/powerpoint/2010/main" val="331201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φά</a:t>
            </a:r>
            <a:r>
              <a:rPr lang="el-GR" dirty="0"/>
              <a:t>: φάλαινα, φαράγγι, φάρος</a:t>
            </a:r>
          </a:p>
          <a:p>
            <a:r>
              <a:rPr lang="el-GR" dirty="0" err="1"/>
              <a:t>φο</a:t>
            </a:r>
            <a:r>
              <a:rPr lang="el-GR" dirty="0"/>
              <a:t>: φόρεμα, φορτηγό, φοράω</a:t>
            </a:r>
          </a:p>
          <a:p>
            <a:r>
              <a:rPr lang="el-GR" dirty="0" err="1"/>
              <a:t>φε</a:t>
            </a:r>
            <a:r>
              <a:rPr lang="el-GR" dirty="0"/>
              <a:t>: φεγγάρι, φέρνω, φέγγει</a:t>
            </a:r>
          </a:p>
          <a:p>
            <a:r>
              <a:rPr lang="el-GR" dirty="0" err="1"/>
              <a:t>φυ</a:t>
            </a:r>
            <a:r>
              <a:rPr lang="el-GR" dirty="0"/>
              <a:t>: φύλλα, φυλακή</a:t>
            </a:r>
          </a:p>
          <a:p>
            <a:r>
              <a:rPr lang="el-GR" dirty="0"/>
              <a:t>φι: φίδι, φίλος</a:t>
            </a:r>
          </a:p>
          <a:p>
            <a:r>
              <a:rPr lang="el-GR" dirty="0" err="1"/>
              <a:t>φω</a:t>
            </a:r>
            <a:r>
              <a:rPr lang="el-GR" dirty="0"/>
              <a:t>: φωτιά, φωλιά, </a:t>
            </a:r>
          </a:p>
        </p:txBody>
      </p:sp>
      <p:sp>
        <p:nvSpPr>
          <p:cNvPr id="4" name="Slide Number Placeholder 3"/>
          <p:cNvSpPr>
            <a:spLocks noGrp="1"/>
          </p:cNvSpPr>
          <p:nvPr>
            <p:ph type="sldNum" sz="quarter" idx="5"/>
          </p:nvPr>
        </p:nvSpPr>
        <p:spPr/>
        <p:txBody>
          <a:bodyPr/>
          <a:lstStyle/>
          <a:p>
            <a:fld id="{44512539-9980-4AB0-9E50-3D45DF374A27}" type="slidenum">
              <a:rPr lang="en-US" smtClean="0"/>
              <a:t>34</a:t>
            </a:fld>
            <a:endParaRPr lang="en-US"/>
          </a:p>
        </p:txBody>
      </p:sp>
    </p:spTree>
    <p:extLst>
      <p:ext uri="{BB962C8B-B14F-4D97-AF65-F5344CB8AC3E}">
        <p14:creationId xmlns:p14="http://schemas.microsoft.com/office/powerpoint/2010/main" val="292077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Όλες οι δραστηριότητες μπορούν να καταγράφονται σε ένα πρόχειρο τετράδιο που το παιδί μπορεί αν θέλει να το φέρνει στην τάξη και να μου δείχνει τη δουλειά του.</a:t>
            </a:r>
            <a:endParaRPr lang="en-US" dirty="0"/>
          </a:p>
        </p:txBody>
      </p:sp>
      <p:sp>
        <p:nvSpPr>
          <p:cNvPr id="4" name="Slide Number Placeholder 3"/>
          <p:cNvSpPr>
            <a:spLocks noGrp="1"/>
          </p:cNvSpPr>
          <p:nvPr>
            <p:ph type="sldNum" sz="quarter" idx="5"/>
          </p:nvPr>
        </p:nvSpPr>
        <p:spPr/>
        <p:txBody>
          <a:bodyPr/>
          <a:lstStyle/>
          <a:p>
            <a:fld id="{44512539-9980-4AB0-9E50-3D45DF374A27}" type="slidenum">
              <a:rPr lang="en-US" smtClean="0"/>
              <a:t>37</a:t>
            </a:fld>
            <a:endParaRPr lang="en-US"/>
          </a:p>
        </p:txBody>
      </p:sp>
    </p:spTree>
    <p:extLst>
      <p:ext uri="{BB962C8B-B14F-4D97-AF65-F5344CB8AC3E}">
        <p14:creationId xmlns:p14="http://schemas.microsoft.com/office/powerpoint/2010/main" val="1105608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Όλες οι δραστηριότητες μπορούν να καταγράφονται σε ένα πρόχειρο τετράδιο που το παιδί μπορεί αν θέλει να το φέρνει στην τάξη και να μου δείχνει τη δουλειά του.</a:t>
            </a:r>
            <a:endParaRPr lang="en-US" dirty="0"/>
          </a:p>
        </p:txBody>
      </p:sp>
      <p:sp>
        <p:nvSpPr>
          <p:cNvPr id="4" name="Slide Number Placeholder 3"/>
          <p:cNvSpPr>
            <a:spLocks noGrp="1"/>
          </p:cNvSpPr>
          <p:nvPr>
            <p:ph type="sldNum" sz="quarter" idx="5"/>
          </p:nvPr>
        </p:nvSpPr>
        <p:spPr/>
        <p:txBody>
          <a:bodyPr/>
          <a:lstStyle/>
          <a:p>
            <a:fld id="{44512539-9980-4AB0-9E50-3D45DF374A27}" type="slidenum">
              <a:rPr lang="en-US" smtClean="0"/>
              <a:t>38</a:t>
            </a:fld>
            <a:endParaRPr lang="en-US"/>
          </a:p>
        </p:txBody>
      </p:sp>
    </p:spTree>
    <p:extLst>
      <p:ext uri="{BB962C8B-B14F-4D97-AF65-F5344CB8AC3E}">
        <p14:creationId xmlns:p14="http://schemas.microsoft.com/office/powerpoint/2010/main" val="322197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Θέλουμε να </a:t>
            </a:r>
            <a:r>
              <a:rPr lang="el-GR" dirty="0" err="1"/>
              <a:t>παράξουν</a:t>
            </a:r>
            <a:r>
              <a:rPr lang="el-GR" dirty="0"/>
              <a:t> ιδέες, να ενεργοποιήσουν τη φαντασία τους, να χρησιμοποιήσουν τυχόν γνώσεις που έχουν πάνω σε ένα θέμα που τους ενδιαφέρει και να καταγράψουν προτάσεις χρησιμοποιώντας όλα αυτά. </a:t>
            </a:r>
            <a:endParaRPr lang="en-US" dirty="0"/>
          </a:p>
        </p:txBody>
      </p:sp>
      <p:sp>
        <p:nvSpPr>
          <p:cNvPr id="4" name="Slide Number Placeholder 3"/>
          <p:cNvSpPr>
            <a:spLocks noGrp="1"/>
          </p:cNvSpPr>
          <p:nvPr>
            <p:ph type="sldNum" sz="quarter" idx="5"/>
          </p:nvPr>
        </p:nvSpPr>
        <p:spPr/>
        <p:txBody>
          <a:bodyPr/>
          <a:lstStyle/>
          <a:p>
            <a:fld id="{44512539-9980-4AB0-9E50-3D45DF374A27}" type="slidenum">
              <a:rPr lang="en-US" smtClean="0"/>
              <a:t>42</a:t>
            </a:fld>
            <a:endParaRPr lang="en-US"/>
          </a:p>
        </p:txBody>
      </p:sp>
    </p:spTree>
    <p:extLst>
      <p:ext uri="{BB962C8B-B14F-4D97-AF65-F5344CB8AC3E}">
        <p14:creationId xmlns:p14="http://schemas.microsoft.com/office/powerpoint/2010/main" val="145402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12539-9980-4AB0-9E50-3D45DF374A27}" type="slidenum">
              <a:rPr lang="en-US" smtClean="0"/>
              <a:t>45</a:t>
            </a:fld>
            <a:endParaRPr lang="en-US"/>
          </a:p>
        </p:txBody>
      </p:sp>
    </p:spTree>
    <p:extLst>
      <p:ext uri="{BB962C8B-B14F-4D97-AF65-F5344CB8AC3E}">
        <p14:creationId xmlns:p14="http://schemas.microsoft.com/office/powerpoint/2010/main" val="1170147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5C5C9-164C-46B3-A87E-7660D39D3106}" type="datetime2">
              <a:rPr lang="en-US" smtClean="0"/>
              <a:t>Thursday, October 2, 2025</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453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75179A-1E2B-41AB-B400-4F1B4022FAEE}" type="datetime2">
              <a:rPr lang="en-US" smtClean="0"/>
              <a:t>Thursday, October 2, 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1009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681D0F-6595-4F14-8EF3-954CD87C797B}" type="datetime2">
              <a:rPr lang="en-US" smtClean="0"/>
              <a:t>Thursday, October 2, 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524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DCFF8A-AAF8-4A12-8A91-9CA0EAF6CBB9}" type="datetime2">
              <a:rPr lang="en-US" smtClean="0"/>
              <a:t>Thursday, October 2, 2025</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3774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CC25C3-021A-4B0B-8F70-0C181FE1CF45}" type="datetime2">
              <a:rPr lang="en-US" smtClean="0"/>
              <a:t>Thursday, October 2, 2025</a:t>
            </a:fld>
            <a:endParaRPr lang="en-US"/>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1385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3D88D-8CEC-4ED9-A53B-5596187D9A16}" type="datetime2">
              <a:rPr lang="en-US" smtClean="0"/>
              <a:t>Thursday, October 2,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9929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CCD382-DFDA-4722-A27A-59C21AD112F2}" type="datetime2">
              <a:rPr lang="en-US" smtClean="0"/>
              <a:t>Thursday, October 2, 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8831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2A30D-1C09-413F-AAB1-38F366000715}" type="datetime2">
              <a:rPr lang="en-US" smtClean="0"/>
              <a:t>Thursday, October 2, 2025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4832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t>Thursday, October 2, 2025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7550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F5FDCC-6AAC-4A08-B9E0-3793AB5E64C3}" type="datetime2">
              <a:rPr lang="en-US" smtClean="0"/>
              <a:t>Thursday, October 2,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1693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9FE94D-439C-40F1-900E-BC07940E3988}" type="datetime2">
              <a:rPr lang="en-US" smtClean="0"/>
              <a:t>Thursday, October 2,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52475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Thursday, October 2,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19804529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JPG"/><Relationship Id="rId2"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35.JP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http://www.clipartheaven.com/clipart/seasons_&amp;_weather/moon_&amp;_stars_2.gif" TargetMode="External"/><Relationship Id="rId3" Type="http://schemas.openxmlformats.org/officeDocument/2006/relationships/image" Target="../media/image47.gif"/><Relationship Id="rId7" Type="http://schemas.openxmlformats.org/officeDocument/2006/relationships/image" Target="../media/image49.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http://titania.stockton.edu/stk37816/files/2008/11/whale_58.jpg" TargetMode="External"/><Relationship Id="rId5" Type="http://schemas.openxmlformats.org/officeDocument/2006/relationships/image" Target="../media/image48.jpeg"/><Relationship Id="rId10" Type="http://schemas.openxmlformats.org/officeDocument/2006/relationships/image" Target="http://www.imajlar.com/free_clipart/object_clipart/object_clipart_dress.gif" TargetMode="External"/><Relationship Id="rId4" Type="http://schemas.openxmlformats.org/officeDocument/2006/relationships/image" Target="http://parenting.leehansen.com/downloads/clipart/autumn/images/autumn-leaves.gif" TargetMode="External"/><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http://parenting.leehansen.com/downloads/clipart/autumn/images/autumn-leaves.gif" TargetMode="External"/><Relationship Id="rId7" Type="http://schemas.openxmlformats.org/officeDocument/2006/relationships/image" Target="http://www.imajlar.com/free_clipart/object_clipart/object_clipart_dress.gif" TargetMode="External"/><Relationship Id="rId2" Type="http://schemas.openxmlformats.org/officeDocument/2006/relationships/image" Target="../media/image47.gi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http://www.clipartheaven.com/clipart/seasons_&amp;_weather/moon_&amp;_stars_2.gif" TargetMode="External"/><Relationship Id="rId4" Type="http://schemas.openxmlformats.org/officeDocument/2006/relationships/image" Target="../media/image49.gif"/><Relationship Id="rId9" Type="http://schemas.openxmlformats.org/officeDocument/2006/relationships/image" Target="http://www.clipartguide.com/_named_clipart_images/0511-0704-0515-4560_Easter_Eggs_in_a_Nest_clipart_image.jp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audio" Target="../media/audio9.wav"/><Relationship Id="rId4" Type="http://schemas.openxmlformats.org/officeDocument/2006/relationships/audio" Target="../media/audio8.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audio" Target="../media/audio10.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9.jpe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C469-0712-B01D-7F7E-47B731A29C08}"/>
              </a:ext>
            </a:extLst>
          </p:cNvPr>
          <p:cNvSpPr>
            <a:spLocks noGrp="1"/>
          </p:cNvSpPr>
          <p:nvPr>
            <p:ph type="ctrTitle"/>
          </p:nvPr>
        </p:nvSpPr>
        <p:spPr>
          <a:xfrm>
            <a:off x="101856" y="719999"/>
            <a:ext cx="6147525" cy="2804400"/>
          </a:xfrm>
        </p:spPr>
        <p:txBody>
          <a:bodyPr>
            <a:normAutofit/>
          </a:bodyPr>
          <a:lstStyle/>
          <a:p>
            <a:pPr>
              <a:lnSpc>
                <a:spcPct val="150000"/>
              </a:lnSpc>
            </a:pPr>
            <a:r>
              <a:rPr lang="en-US" dirty="0">
                <a:latin typeface="Comic Sans MS" panose="030F0702030302020204" pitchFamily="66" charset="0"/>
              </a:rPr>
              <a:t>Welcome to class A</a:t>
            </a:r>
          </a:p>
        </p:txBody>
      </p:sp>
      <p:sp>
        <p:nvSpPr>
          <p:cNvPr id="3" name="Subtitle 2">
            <a:extLst>
              <a:ext uri="{FF2B5EF4-FFF2-40B4-BE49-F238E27FC236}">
                <a16:creationId xmlns:a16="http://schemas.microsoft.com/office/drawing/2014/main" id="{0FB5EA74-5A70-0DB2-4D83-1426FD341799}"/>
              </a:ext>
            </a:extLst>
          </p:cNvPr>
          <p:cNvSpPr>
            <a:spLocks noGrp="1"/>
          </p:cNvSpPr>
          <p:nvPr>
            <p:ph type="subTitle" idx="1"/>
          </p:nvPr>
        </p:nvSpPr>
        <p:spPr>
          <a:xfrm>
            <a:off x="334461" y="3830399"/>
            <a:ext cx="5401177" cy="1936800"/>
          </a:xfrm>
        </p:spPr>
        <p:txBody>
          <a:bodyPr>
            <a:normAutofit/>
          </a:bodyPr>
          <a:lstStyle/>
          <a:p>
            <a:r>
              <a:rPr lang="el-GR" dirty="0"/>
              <a:t>2025-2026</a:t>
            </a:r>
          </a:p>
          <a:p>
            <a:r>
              <a:rPr lang="en-US" dirty="0"/>
              <a:t>Teacher</a:t>
            </a:r>
            <a:r>
              <a:rPr lang="el-GR" dirty="0"/>
              <a:t>: </a:t>
            </a:r>
            <a:r>
              <a:rPr lang="en-US" dirty="0"/>
              <a:t>Nikoletta Taliadorou</a:t>
            </a:r>
          </a:p>
        </p:txBody>
      </p:sp>
      <p:pic>
        <p:nvPicPr>
          <p:cNvPr id="4" name="Picture 3" descr="A mosaic of colorful geometric shapes">
            <a:extLst>
              <a:ext uri="{FF2B5EF4-FFF2-40B4-BE49-F238E27FC236}">
                <a16:creationId xmlns:a16="http://schemas.microsoft.com/office/drawing/2014/main" id="{106814AA-A505-766C-9889-BDB2F2D9817E}"/>
              </a:ext>
            </a:extLst>
          </p:cNvPr>
          <p:cNvPicPr>
            <a:picLocks noChangeAspect="1"/>
          </p:cNvPicPr>
          <p:nvPr/>
        </p:nvPicPr>
        <p:blipFill rotWithShape="1">
          <a:blip r:embed="rId2"/>
          <a:srcRect l="3948" r="37011"/>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pic>
        <p:nvPicPr>
          <p:cNvPr id="5" name="Picture 4">
            <a:extLst>
              <a:ext uri="{FF2B5EF4-FFF2-40B4-BE49-F238E27FC236}">
                <a16:creationId xmlns:a16="http://schemas.microsoft.com/office/drawing/2014/main" id="{07FBE706-997F-6C2F-8156-E4E1B7B5FA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3256"/>
            <a:ext cx="5761539" cy="4333875"/>
          </a:xfrm>
          <a:prstGeom prst="rect">
            <a:avLst/>
          </a:prstGeom>
          <a:noFill/>
        </p:spPr>
      </p:pic>
    </p:spTree>
    <p:extLst>
      <p:ext uri="{BB962C8B-B14F-4D97-AF65-F5344CB8AC3E}">
        <p14:creationId xmlns:p14="http://schemas.microsoft.com/office/powerpoint/2010/main" val="104230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8AEAD7-BE7E-3563-DFB7-0714F7A0B9AD}"/>
              </a:ext>
            </a:extLst>
          </p:cNvPr>
          <p:cNvSpPr txBox="1"/>
          <p:nvPr/>
        </p:nvSpPr>
        <p:spPr>
          <a:xfrm>
            <a:off x="950976" y="340975"/>
            <a:ext cx="10168128" cy="4390946"/>
          </a:xfrm>
          <a:prstGeom prst="rect">
            <a:avLst/>
          </a:prstGeom>
          <a:noFill/>
        </p:spPr>
        <p:txBody>
          <a:bodyPr wrap="square">
            <a:spAutoFit/>
          </a:bodyPr>
          <a:lstStyle/>
          <a:p>
            <a:pPr algn="just" rtl="0">
              <a:spcBef>
                <a:spcPts val="1400"/>
              </a:spcBef>
              <a:spcAft>
                <a:spcPts val="400"/>
              </a:spcAft>
              <a:buNone/>
            </a:pPr>
            <a:r>
              <a:rPr lang="en-US" sz="4000" b="1" i="0" u="none" strike="noStrike" dirty="0">
                <a:solidFill>
                  <a:srgbClr val="000000"/>
                </a:solidFill>
                <a:effectLst/>
                <a:latin typeface="Arial" panose="020B0604020202020204" pitchFamily="34" charset="0"/>
              </a:rPr>
              <a:t>4. Require Tasks Before Rewards</a:t>
            </a:r>
            <a:endParaRPr lang="en-US" sz="3200" b="1"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Teach children to finish obligations first (tidy up toys, put things back) before doing what they want.</a:t>
            </a:r>
          </a:p>
          <a:p>
            <a:pPr algn="just" rtl="0">
              <a:spcBef>
                <a:spcPts val="1200"/>
              </a:spcBef>
              <a:spcAft>
                <a:spcPts val="1200"/>
              </a:spcAft>
              <a:buNone/>
            </a:pPr>
            <a:br>
              <a:rPr lang="en-US" sz="3200" b="0" i="0" u="none" strike="noStrike" dirty="0">
                <a:solidFill>
                  <a:srgbClr val="000000"/>
                </a:solidFill>
                <a:effectLst/>
                <a:latin typeface="Arial" panose="020B0604020202020204" pitchFamily="34" charset="0"/>
              </a:rPr>
            </a:br>
            <a:r>
              <a:rPr lang="en-US" sz="3200" b="0" i="0" u="none" strike="noStrike" dirty="0">
                <a:solidFill>
                  <a:srgbClr val="000000"/>
                </a:solidFill>
                <a:effectLst/>
                <a:latin typeface="Arial" panose="020B0604020202020204" pitchFamily="34" charset="0"/>
              </a:rPr>
              <a:t>Example: No TV until toys are put away. If not done, TV is withheld. Remain firm and consistent.</a:t>
            </a:r>
            <a:endParaRPr lang="en-US" sz="3200" b="0" dirty="0">
              <a:effectLst/>
            </a:endParaRPr>
          </a:p>
          <a:p>
            <a:pPr>
              <a:buNone/>
            </a:pPr>
            <a:br>
              <a:rPr lang="en-US" dirty="0"/>
            </a:br>
            <a:endParaRPr lang="en-CY" dirty="0"/>
          </a:p>
        </p:txBody>
      </p:sp>
    </p:spTree>
    <p:extLst>
      <p:ext uri="{BB962C8B-B14F-4D97-AF65-F5344CB8AC3E}">
        <p14:creationId xmlns:p14="http://schemas.microsoft.com/office/powerpoint/2010/main" val="13553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853542-9818-AF02-4C57-3F3690089ED7}"/>
              </a:ext>
            </a:extLst>
          </p:cNvPr>
          <p:cNvSpPr txBox="1"/>
          <p:nvPr/>
        </p:nvSpPr>
        <p:spPr>
          <a:xfrm>
            <a:off x="780288" y="576937"/>
            <a:ext cx="10704576" cy="5237331"/>
          </a:xfrm>
          <a:prstGeom prst="rect">
            <a:avLst/>
          </a:prstGeom>
          <a:noFill/>
        </p:spPr>
        <p:txBody>
          <a:bodyPr wrap="square">
            <a:spAutoFit/>
          </a:bodyPr>
          <a:lstStyle/>
          <a:p>
            <a:pPr algn="just" rtl="0">
              <a:spcBef>
                <a:spcPts val="1400"/>
              </a:spcBef>
              <a:spcAft>
                <a:spcPts val="400"/>
              </a:spcAft>
              <a:buNone/>
            </a:pPr>
            <a:r>
              <a:rPr lang="en-US" sz="4000" b="1" i="0" u="none" strike="noStrike" dirty="0">
                <a:solidFill>
                  <a:srgbClr val="000000"/>
                </a:solidFill>
                <a:effectLst/>
                <a:latin typeface="Arial" panose="020B0604020202020204" pitchFamily="34" charset="0"/>
              </a:rPr>
              <a:t>5. Don’t Be Afraid to Let Them Feel Disappointment</a:t>
            </a:r>
          </a:p>
          <a:p>
            <a:pPr algn="just" rtl="0">
              <a:spcBef>
                <a:spcPts val="1400"/>
              </a:spcBef>
              <a:spcAft>
                <a:spcPts val="400"/>
              </a:spcAft>
              <a:buNone/>
            </a:pPr>
            <a:endParaRPr lang="en-US" sz="3200" b="1"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Don’t fulfill all their wishes. Although it’s hard to see your child upset, they must learn that they cannot always have what they want. </a:t>
            </a: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Strictness helps them face disappointment in life.</a:t>
            </a:r>
            <a:endParaRPr lang="en-US" sz="3200" b="0" dirty="0">
              <a:effectLst/>
            </a:endParaRPr>
          </a:p>
          <a:p>
            <a:pPr>
              <a:buNone/>
            </a:pPr>
            <a:br>
              <a:rPr lang="en-US" dirty="0"/>
            </a:br>
            <a:endParaRPr lang="en-CY" dirty="0"/>
          </a:p>
        </p:txBody>
      </p:sp>
    </p:spTree>
    <p:extLst>
      <p:ext uri="{BB962C8B-B14F-4D97-AF65-F5344CB8AC3E}">
        <p14:creationId xmlns:p14="http://schemas.microsoft.com/office/powerpoint/2010/main" val="1099150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81CB7-2667-14EE-6ABF-7A4AC75ED831}"/>
              </a:ext>
            </a:extLst>
          </p:cNvPr>
          <p:cNvSpPr txBox="1"/>
          <p:nvPr/>
        </p:nvSpPr>
        <p:spPr>
          <a:xfrm>
            <a:off x="1450848" y="1414272"/>
            <a:ext cx="8619744" cy="3267561"/>
          </a:xfrm>
          <a:prstGeom prst="rect">
            <a:avLst/>
          </a:prstGeom>
          <a:noFill/>
        </p:spPr>
        <p:txBody>
          <a:bodyPr wrap="square">
            <a:spAutoFit/>
          </a:bodyPr>
          <a:lstStyle/>
          <a:p>
            <a:pPr algn="ctr" rtl="0">
              <a:spcBef>
                <a:spcPts val="1400"/>
              </a:spcBef>
              <a:spcAft>
                <a:spcPts val="400"/>
              </a:spcAft>
              <a:buNone/>
            </a:pPr>
            <a:r>
              <a:rPr lang="en-US" sz="3200" b="1" i="0" u="none" strike="noStrike" dirty="0">
                <a:solidFill>
                  <a:srgbClr val="000000"/>
                </a:solidFill>
                <a:effectLst/>
                <a:latin typeface="Arial" panose="020B0604020202020204" pitchFamily="34" charset="0"/>
              </a:rPr>
              <a:t>Help Them Become Independent and Responsible</a:t>
            </a:r>
          </a:p>
          <a:p>
            <a:pPr algn="just" rtl="0">
              <a:spcBef>
                <a:spcPts val="1400"/>
              </a:spcBef>
              <a:spcAft>
                <a:spcPts val="400"/>
              </a:spcAft>
              <a:buNone/>
            </a:pPr>
            <a:endParaRPr lang="en-US" sz="3200" b="1" dirty="0">
              <a:effectLst/>
            </a:endParaRPr>
          </a:p>
          <a:p>
            <a:pPr algn="just" rtl="0">
              <a:spcBef>
                <a:spcPts val="1200"/>
              </a:spcBef>
              <a:spcAft>
                <a:spcPts val="1200"/>
              </a:spcAft>
              <a:buNone/>
            </a:pPr>
            <a:r>
              <a:rPr lang="en-US" sz="3600" b="0" i="0" u="none" strike="noStrike" dirty="0">
                <a:solidFill>
                  <a:srgbClr val="000000"/>
                </a:solidFill>
                <a:effectLst/>
                <a:latin typeface="Arial" panose="020B0604020202020204" pitchFamily="34" charset="0"/>
              </a:rPr>
              <a:t>Do not trap them in childish behaviors.</a:t>
            </a:r>
            <a:endParaRPr lang="en-US" sz="4400" b="0" dirty="0">
              <a:effectLst/>
            </a:endParaRPr>
          </a:p>
          <a:p>
            <a:pPr>
              <a:buNone/>
            </a:pPr>
            <a:br>
              <a:rPr lang="en-US" dirty="0"/>
            </a:br>
            <a:endParaRPr lang="en-CY" dirty="0"/>
          </a:p>
        </p:txBody>
      </p:sp>
    </p:spTree>
    <p:extLst>
      <p:ext uri="{BB962C8B-B14F-4D97-AF65-F5344CB8AC3E}">
        <p14:creationId xmlns:p14="http://schemas.microsoft.com/office/powerpoint/2010/main" val="357860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4E304D-F436-50BF-873D-ABB2A500128E}"/>
              </a:ext>
            </a:extLst>
          </p:cNvPr>
          <p:cNvSpPr txBox="1"/>
          <p:nvPr/>
        </p:nvSpPr>
        <p:spPr>
          <a:xfrm>
            <a:off x="176784" y="220285"/>
            <a:ext cx="11838432" cy="6637715"/>
          </a:xfrm>
          <a:prstGeom prst="rect">
            <a:avLst/>
          </a:prstGeom>
          <a:noFill/>
        </p:spPr>
        <p:txBody>
          <a:bodyPr wrap="square">
            <a:spAutoFit/>
          </a:bodyPr>
          <a:lstStyle/>
          <a:p>
            <a:pPr algn="just" rtl="0">
              <a:spcBef>
                <a:spcPts val="1400"/>
              </a:spcBef>
              <a:spcAft>
                <a:spcPts val="400"/>
              </a:spcAft>
              <a:buNone/>
            </a:pPr>
            <a:r>
              <a:rPr lang="en-US" sz="3600" b="1" i="0" u="none" strike="noStrike" dirty="0">
                <a:solidFill>
                  <a:srgbClr val="000000"/>
                </a:solidFill>
                <a:effectLst/>
                <a:latin typeface="Arial" panose="020B0604020202020204" pitchFamily="34" charset="0"/>
              </a:rPr>
              <a:t>Disciplined – Independent Children</a:t>
            </a:r>
            <a:endParaRPr lang="en-US" sz="2800" b="1" dirty="0">
              <a:effectLst/>
            </a:endParaRPr>
          </a:p>
          <a:p>
            <a:pPr algn="just" rtl="0" fontAlgn="base">
              <a:spcBef>
                <a:spcPts val="1200"/>
              </a:spcBef>
              <a:buFont typeface="Arial" panose="020B0604020202020204" pitchFamily="34" charset="0"/>
              <a:buChar char="•"/>
            </a:pPr>
            <a:r>
              <a:rPr lang="en-US" sz="2800" b="0" i="0" u="none" strike="noStrike" dirty="0">
                <a:solidFill>
                  <a:srgbClr val="000000"/>
                </a:solidFill>
                <a:effectLst/>
                <a:latin typeface="Arial" panose="020B0604020202020204" pitchFamily="34" charset="0"/>
              </a:rPr>
              <a:t>Establish daily routines: children need structured programs to develop discipline.</a:t>
            </a:r>
          </a:p>
          <a:p>
            <a:pPr algn="just" rtl="0" fontAlgn="base">
              <a:spcBef>
                <a:spcPts val="1200"/>
              </a:spcBef>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algn="just"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Praise disciplined behavior: say “Bravo!” every time they show self-discipline.</a:t>
            </a:r>
          </a:p>
          <a:p>
            <a:pPr algn="just"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Example: “Well done for sitting to study without me asking!”</a:t>
            </a:r>
          </a:p>
          <a:p>
            <a:pPr algn="just"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algn="just" rtl="0" fontAlgn="base">
              <a:spcAft>
                <a:spcPts val="12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Be a role model of self-discipline.</a:t>
            </a:r>
          </a:p>
          <a:p>
            <a:pPr algn="just" rtl="0">
              <a:spcBef>
                <a:spcPts val="1200"/>
              </a:spcBef>
              <a:spcAft>
                <a:spcPts val="1200"/>
              </a:spcAft>
              <a:buNone/>
            </a:pPr>
            <a:r>
              <a:rPr lang="en-US" sz="2800" b="0" i="0" u="none" strike="noStrike" dirty="0">
                <a:solidFill>
                  <a:srgbClr val="000000"/>
                </a:solidFill>
                <a:effectLst/>
                <a:latin typeface="Arial" panose="020B0604020202020204" pitchFamily="34" charset="0"/>
              </a:rPr>
              <a:t>Do not allow children to manipulate you or exploit disagreements between parents and teachers.</a:t>
            </a:r>
            <a:endParaRPr lang="en-US" sz="2800" b="0" dirty="0">
              <a:effectLst/>
            </a:endParaRPr>
          </a:p>
          <a:p>
            <a:pPr algn="just">
              <a:buNone/>
            </a:pPr>
            <a:br>
              <a:rPr lang="en-US" sz="2800" dirty="0"/>
            </a:br>
            <a:endParaRPr lang="en-CY" sz="2800" dirty="0"/>
          </a:p>
        </p:txBody>
      </p:sp>
    </p:spTree>
    <p:extLst>
      <p:ext uri="{BB962C8B-B14F-4D97-AF65-F5344CB8AC3E}">
        <p14:creationId xmlns:p14="http://schemas.microsoft.com/office/powerpoint/2010/main" val="1596418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75BD2F-F75D-0F95-82BA-7D0E7582F9B7}"/>
              </a:ext>
            </a:extLst>
          </p:cNvPr>
          <p:cNvPicPr>
            <a:picLocks noChangeAspect="1"/>
          </p:cNvPicPr>
          <p:nvPr/>
        </p:nvPicPr>
        <p:blipFill>
          <a:blip r:embed="rId2"/>
          <a:stretch>
            <a:fillRect/>
          </a:stretch>
        </p:blipFill>
        <p:spPr>
          <a:xfrm>
            <a:off x="3087465" y="1264370"/>
            <a:ext cx="6302286" cy="5113463"/>
          </a:xfrm>
          <a:prstGeom prst="rect">
            <a:avLst/>
          </a:prstGeom>
        </p:spPr>
      </p:pic>
      <p:sp>
        <p:nvSpPr>
          <p:cNvPr id="6" name="Rectangle 5">
            <a:extLst>
              <a:ext uri="{FF2B5EF4-FFF2-40B4-BE49-F238E27FC236}">
                <a16:creationId xmlns:a16="http://schemas.microsoft.com/office/drawing/2014/main" id="{223842F6-2D07-77E8-E82A-EC71438ED23D}"/>
              </a:ext>
            </a:extLst>
          </p:cNvPr>
          <p:cNvSpPr/>
          <p:nvPr/>
        </p:nvSpPr>
        <p:spPr>
          <a:xfrm>
            <a:off x="1594731" y="248519"/>
            <a:ext cx="9108391"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Activities that contribute to empowerment</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9884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7A875-D88B-0704-0999-0A848C7440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D06C84-5485-1882-3C98-DE360F810116}"/>
              </a:ext>
            </a:extLst>
          </p:cNvPr>
          <p:cNvPicPr>
            <a:picLocks noChangeAspect="1"/>
          </p:cNvPicPr>
          <p:nvPr/>
        </p:nvPicPr>
        <p:blipFill>
          <a:blip r:embed="rId2"/>
          <a:stretch>
            <a:fillRect/>
          </a:stretch>
        </p:blipFill>
        <p:spPr>
          <a:xfrm>
            <a:off x="1780032" y="122644"/>
            <a:ext cx="8656320" cy="6631392"/>
          </a:xfrm>
          <a:prstGeom prst="rect">
            <a:avLst/>
          </a:prstGeom>
        </p:spPr>
      </p:pic>
    </p:spTree>
    <p:extLst>
      <p:ext uri="{BB962C8B-B14F-4D97-AF65-F5344CB8AC3E}">
        <p14:creationId xmlns:p14="http://schemas.microsoft.com/office/powerpoint/2010/main" val="1087131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1154-D60B-3A3A-7396-2295A4C691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D6C6B8-28E6-64CA-233D-FCEA106357DA}"/>
              </a:ext>
            </a:extLst>
          </p:cNvPr>
          <p:cNvPicPr>
            <a:picLocks noChangeAspect="1"/>
          </p:cNvPicPr>
          <p:nvPr/>
        </p:nvPicPr>
        <p:blipFill>
          <a:blip r:embed="rId2"/>
          <a:stretch>
            <a:fillRect/>
          </a:stretch>
        </p:blipFill>
        <p:spPr>
          <a:xfrm>
            <a:off x="681991" y="415657"/>
            <a:ext cx="10815065" cy="6033911"/>
          </a:xfrm>
          <a:prstGeom prst="rect">
            <a:avLst/>
          </a:prstGeom>
        </p:spPr>
      </p:pic>
    </p:spTree>
    <p:extLst>
      <p:ext uri="{BB962C8B-B14F-4D97-AF65-F5344CB8AC3E}">
        <p14:creationId xmlns:p14="http://schemas.microsoft.com/office/powerpoint/2010/main" val="222812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05DF3-8A59-313D-452D-CFB25FF124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F5D715-E412-E0B4-0521-3A3AE13BF62B}"/>
              </a:ext>
            </a:extLst>
          </p:cNvPr>
          <p:cNvPicPr>
            <a:picLocks noChangeAspect="1"/>
          </p:cNvPicPr>
          <p:nvPr/>
        </p:nvPicPr>
        <p:blipFill>
          <a:blip r:embed="rId2"/>
          <a:stretch>
            <a:fillRect/>
          </a:stretch>
        </p:blipFill>
        <p:spPr>
          <a:xfrm>
            <a:off x="3547872" y="103167"/>
            <a:ext cx="4913376" cy="6412970"/>
          </a:xfrm>
          <a:prstGeom prst="rect">
            <a:avLst/>
          </a:prstGeom>
        </p:spPr>
      </p:pic>
    </p:spTree>
    <p:extLst>
      <p:ext uri="{BB962C8B-B14F-4D97-AF65-F5344CB8AC3E}">
        <p14:creationId xmlns:p14="http://schemas.microsoft.com/office/powerpoint/2010/main" val="7839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B5E6-6875-11B2-A1EA-84418DF037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801D5F-BB09-D007-9E99-DD5622E34947}"/>
              </a:ext>
            </a:extLst>
          </p:cNvPr>
          <p:cNvPicPr>
            <a:picLocks noChangeAspect="1"/>
          </p:cNvPicPr>
          <p:nvPr/>
        </p:nvPicPr>
        <p:blipFill>
          <a:blip r:embed="rId2"/>
          <a:stretch>
            <a:fillRect/>
          </a:stretch>
        </p:blipFill>
        <p:spPr>
          <a:xfrm>
            <a:off x="3486912" y="253271"/>
            <a:ext cx="4960061" cy="6037287"/>
          </a:xfrm>
          <a:prstGeom prst="rect">
            <a:avLst/>
          </a:prstGeom>
        </p:spPr>
      </p:pic>
    </p:spTree>
    <p:extLst>
      <p:ext uri="{BB962C8B-B14F-4D97-AF65-F5344CB8AC3E}">
        <p14:creationId xmlns:p14="http://schemas.microsoft.com/office/powerpoint/2010/main" val="1175628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0112-D84F-1449-B9E3-54205800C0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A2F994-D1D3-FA8B-3813-1C70C29A68B8}"/>
              </a:ext>
            </a:extLst>
          </p:cNvPr>
          <p:cNvPicPr>
            <a:picLocks noChangeAspect="1"/>
          </p:cNvPicPr>
          <p:nvPr/>
        </p:nvPicPr>
        <p:blipFill>
          <a:blip r:embed="rId2"/>
          <a:stretch>
            <a:fillRect/>
          </a:stretch>
        </p:blipFill>
        <p:spPr>
          <a:xfrm>
            <a:off x="3694176" y="272976"/>
            <a:ext cx="4498848" cy="6417634"/>
          </a:xfrm>
          <a:prstGeom prst="rect">
            <a:avLst/>
          </a:prstGeom>
        </p:spPr>
      </p:pic>
    </p:spTree>
    <p:extLst>
      <p:ext uri="{BB962C8B-B14F-4D97-AF65-F5344CB8AC3E}">
        <p14:creationId xmlns:p14="http://schemas.microsoft.com/office/powerpoint/2010/main" val="135440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BC7F07-02DA-B710-A0A8-AFA2C401BA62}"/>
              </a:ext>
            </a:extLst>
          </p:cNvPr>
          <p:cNvSpPr txBox="1"/>
          <p:nvPr/>
        </p:nvSpPr>
        <p:spPr>
          <a:xfrm>
            <a:off x="1060704" y="578296"/>
            <a:ext cx="9131808" cy="3898503"/>
          </a:xfrm>
          <a:prstGeom prst="rect">
            <a:avLst/>
          </a:prstGeom>
          <a:noFill/>
        </p:spPr>
        <p:txBody>
          <a:bodyPr wrap="square">
            <a:spAutoFit/>
          </a:bodyPr>
          <a:lstStyle/>
          <a:p>
            <a:pPr algn="just" rtl="0">
              <a:spcBef>
                <a:spcPts val="1400"/>
              </a:spcBef>
              <a:spcAft>
                <a:spcPts val="400"/>
              </a:spcAft>
              <a:buNone/>
            </a:pPr>
            <a:r>
              <a:rPr lang="en-US" sz="4400" b="1" i="0" u="none" strike="noStrike" dirty="0">
                <a:solidFill>
                  <a:srgbClr val="000000"/>
                </a:solidFill>
                <a:effectLst/>
                <a:latin typeface="Arial" panose="020B0604020202020204" pitchFamily="34" charset="0"/>
              </a:rPr>
              <a:t>General Educational Goals</a:t>
            </a:r>
            <a:endParaRPr lang="en-US" sz="3600" b="1" dirty="0">
              <a:effectLst/>
            </a:endParaRPr>
          </a:p>
          <a:p>
            <a:pPr algn="just" rtl="0" fontAlgn="base">
              <a:spcBef>
                <a:spcPts val="1200"/>
              </a:spcBef>
              <a:buFont typeface="Arial" panose="020B0604020202020204" pitchFamily="34" charset="0"/>
              <a:buChar char="•"/>
            </a:pPr>
            <a:r>
              <a:rPr lang="en-US" sz="3600" b="0" i="0" u="none" strike="noStrike" dirty="0">
                <a:solidFill>
                  <a:srgbClr val="000000"/>
                </a:solidFill>
                <a:effectLst/>
                <a:latin typeface="Arial" panose="020B0604020202020204" pitchFamily="34" charset="0"/>
              </a:rPr>
              <a:t>To create happy, responsible, and productive citizens.</a:t>
            </a:r>
          </a:p>
          <a:p>
            <a:pPr algn="just" rtl="0" fontAlgn="base">
              <a:spcBef>
                <a:spcPts val="1200"/>
              </a:spcBef>
              <a:buFont typeface="Arial" panose="020B0604020202020204" pitchFamily="34" charset="0"/>
              <a:buChar char="•"/>
            </a:pPr>
            <a:endParaRPr lang="en-US" sz="3600" b="0" i="0" u="none" strike="noStrike" dirty="0">
              <a:solidFill>
                <a:srgbClr val="000000"/>
              </a:solidFill>
              <a:effectLst/>
              <a:latin typeface="Arial" panose="020B0604020202020204" pitchFamily="34" charset="0"/>
            </a:endParaRPr>
          </a:p>
          <a:p>
            <a:pPr algn="just" rtl="0" fontAlgn="base">
              <a:spcAft>
                <a:spcPts val="1200"/>
              </a:spcAft>
              <a:buFont typeface="Arial" panose="020B0604020202020204" pitchFamily="34" charset="0"/>
              <a:buChar char="•"/>
            </a:pPr>
            <a:r>
              <a:rPr lang="en-US" sz="3600" b="0" i="0" u="none" strike="noStrike" dirty="0">
                <a:solidFill>
                  <a:srgbClr val="000000"/>
                </a:solidFill>
                <a:effectLst/>
                <a:latin typeface="Arial" panose="020B0604020202020204" pitchFamily="34" charset="0"/>
              </a:rPr>
              <a:t>To respect others and love the environment.</a:t>
            </a:r>
          </a:p>
        </p:txBody>
      </p:sp>
    </p:spTree>
    <p:extLst>
      <p:ext uri="{BB962C8B-B14F-4D97-AF65-F5344CB8AC3E}">
        <p14:creationId xmlns:p14="http://schemas.microsoft.com/office/powerpoint/2010/main" val="3020579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B35BDD-7366-749F-B7B8-85CD16CCB697}"/>
              </a:ext>
            </a:extLst>
          </p:cNvPr>
          <p:cNvSpPr txBox="1"/>
          <p:nvPr/>
        </p:nvSpPr>
        <p:spPr>
          <a:xfrm>
            <a:off x="731520" y="146304"/>
            <a:ext cx="10997184" cy="6637715"/>
          </a:xfrm>
          <a:prstGeom prst="rect">
            <a:avLst/>
          </a:prstGeom>
          <a:noFill/>
        </p:spPr>
        <p:txBody>
          <a:bodyPr wrap="square">
            <a:spAutoFit/>
          </a:bodyPr>
          <a:lstStyle/>
          <a:p>
            <a:pPr algn="just" rtl="0">
              <a:spcBef>
                <a:spcPts val="1400"/>
              </a:spcBef>
              <a:spcAft>
                <a:spcPts val="400"/>
              </a:spcAft>
              <a:buNone/>
            </a:pPr>
            <a:r>
              <a:rPr lang="en-US" sz="4000" b="1" i="0" u="none" strike="noStrike" dirty="0">
                <a:solidFill>
                  <a:srgbClr val="000000"/>
                </a:solidFill>
                <a:effectLst/>
                <a:latin typeface="Arial" panose="020B0604020202020204" pitchFamily="34" charset="0"/>
              </a:rPr>
              <a:t>Activities That Strengthen Children</a:t>
            </a:r>
            <a:endParaRPr lang="en-US" sz="3200" b="1" dirty="0">
              <a:effectLst/>
            </a:endParaRPr>
          </a:p>
          <a:p>
            <a:pPr algn="just" rtl="0">
              <a:spcBef>
                <a:spcPts val="1200"/>
              </a:spcBef>
              <a:spcAft>
                <a:spcPts val="1200"/>
              </a:spcAft>
              <a:buNone/>
            </a:pPr>
            <a:r>
              <a:rPr lang="en-US" sz="3200" b="1" i="0" u="none" strike="noStrike" dirty="0">
                <a:solidFill>
                  <a:srgbClr val="000000"/>
                </a:solidFill>
                <a:effectLst/>
                <a:latin typeface="Arial" panose="020B0604020202020204" pitchFamily="34" charset="0"/>
              </a:rPr>
              <a:t>Good habits – in class:</a:t>
            </a:r>
            <a:endParaRPr lang="en-US" sz="3200" b="0" dirty="0">
              <a:effectLst/>
            </a:endParaRPr>
          </a:p>
          <a:p>
            <a:pPr algn="just" rtl="0" fontAlgn="base">
              <a:spcBef>
                <a:spcPts val="1200"/>
              </a:spcBef>
              <a:buFont typeface="Arial" panose="020B0604020202020204" pitchFamily="34" charset="0"/>
              <a:buChar char="•"/>
            </a:pPr>
            <a:r>
              <a:rPr lang="en-US" sz="3200" b="0" i="0" u="none" strike="noStrike" dirty="0">
                <a:solidFill>
                  <a:srgbClr val="000000"/>
                </a:solidFill>
                <a:effectLst/>
                <a:latin typeface="Arial" panose="020B0604020202020204" pitchFamily="34" charset="0"/>
              </a:rPr>
              <a:t>Arrival time.</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Communication folder – kept clean.</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Greek folder – contains books and A5 “Reading Cards.” Corrected worksheets stay at home. Notebooks stay in class.</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Math folder – book + booklets.</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Sharpened pencils &amp; colored pencils daily.</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Eraser, ruler, scissors in pencil case.</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Food and water.</a:t>
            </a:r>
          </a:p>
          <a:p>
            <a:pPr algn="just" rtl="0" fontAlgn="base">
              <a:spcAft>
                <a:spcPts val="120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Spare clothes.</a:t>
            </a:r>
            <a:endParaRPr lang="en-US"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391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532D6A-4CFB-9FEB-FFC3-91445A48D17C}"/>
              </a:ext>
            </a:extLst>
          </p:cNvPr>
          <p:cNvSpPr txBox="1"/>
          <p:nvPr/>
        </p:nvSpPr>
        <p:spPr>
          <a:xfrm>
            <a:off x="0" y="148894"/>
            <a:ext cx="11192256" cy="6647974"/>
          </a:xfrm>
          <a:prstGeom prst="rect">
            <a:avLst/>
          </a:prstGeom>
          <a:noFill/>
        </p:spPr>
        <p:txBody>
          <a:bodyPr wrap="square">
            <a:spAutoFit/>
          </a:bodyPr>
          <a:lstStyle/>
          <a:p>
            <a:pPr algn="just" rtl="0">
              <a:spcBef>
                <a:spcPts val="1200"/>
              </a:spcBef>
              <a:spcAft>
                <a:spcPts val="1200"/>
              </a:spcAft>
              <a:buNone/>
            </a:pPr>
            <a:r>
              <a:rPr lang="en-US" sz="3600" b="1" i="0" u="none" strike="noStrike" dirty="0">
                <a:solidFill>
                  <a:srgbClr val="000000"/>
                </a:solidFill>
                <a:effectLst/>
                <a:latin typeface="Arial" panose="020B0604020202020204" pitchFamily="34" charset="0"/>
              </a:rPr>
              <a:t>Good habits – at home:</a:t>
            </a:r>
            <a:endParaRPr lang="en-US" sz="3600" b="0" dirty="0">
              <a:effectLst/>
            </a:endParaRPr>
          </a:p>
          <a:p>
            <a:pPr algn="just" rtl="0" fontAlgn="base">
              <a:spcBef>
                <a:spcPts val="1200"/>
              </a:spcBef>
              <a:buFont typeface="Arial" panose="020B0604020202020204" pitchFamily="34" charset="0"/>
              <a:buChar char="•"/>
            </a:pPr>
            <a:r>
              <a:rPr lang="en-US" sz="3600" b="0" i="0" u="none" strike="noStrike" dirty="0">
                <a:solidFill>
                  <a:srgbClr val="000000"/>
                </a:solidFill>
                <a:effectLst/>
                <a:latin typeface="Arial" panose="020B0604020202020204" pitchFamily="34" charset="0"/>
              </a:rPr>
              <a:t>Dedicated study space &amp; time.</a:t>
            </a:r>
          </a:p>
          <a:p>
            <a:pPr algn="just" rtl="0" fontAlgn="base">
              <a:spcBef>
                <a:spcPts val="1200"/>
              </a:spcBef>
              <a:buFont typeface="Arial" panose="020B0604020202020204" pitchFamily="34" charset="0"/>
              <a:buChar char="•"/>
            </a:pPr>
            <a:endParaRPr lang="en-US" sz="3600" b="0" i="0" u="none" strike="noStrike" dirty="0">
              <a:solidFill>
                <a:srgbClr val="000000"/>
              </a:solidFill>
              <a:effectLst/>
              <a:latin typeface="Arial" panose="020B0604020202020204" pitchFamily="34" charset="0"/>
            </a:endParaRPr>
          </a:p>
          <a:p>
            <a:pPr algn="just" rtl="0" fontAlgn="base">
              <a:buFont typeface="Arial" panose="020B0604020202020204" pitchFamily="34" charset="0"/>
              <a:buChar char="•"/>
            </a:pPr>
            <a:r>
              <a:rPr lang="en-US" sz="3600" b="0" i="0" u="none" strike="noStrike" dirty="0">
                <a:solidFill>
                  <a:srgbClr val="000000"/>
                </a:solidFill>
                <a:effectLst/>
                <a:latin typeface="Arial" panose="020B0604020202020204" pitchFamily="34" charset="0"/>
              </a:rPr>
              <a:t>Initial guidance → then independent studying. Parent reads instructions from “Our News,” child finds correct folder/book/page, then works independently.</a:t>
            </a:r>
          </a:p>
          <a:p>
            <a:pPr algn="just" rtl="0" fontAlgn="base">
              <a:buFont typeface="Arial" panose="020B0604020202020204" pitchFamily="34" charset="0"/>
              <a:buChar char="•"/>
            </a:pPr>
            <a:endParaRPr lang="en-US" sz="3600" b="0" i="0" u="none" strike="noStrike" dirty="0">
              <a:solidFill>
                <a:srgbClr val="000000"/>
              </a:solidFill>
              <a:effectLst/>
              <a:latin typeface="Arial" panose="020B0604020202020204" pitchFamily="34" charset="0"/>
            </a:endParaRPr>
          </a:p>
          <a:p>
            <a:pPr algn="just" rtl="0" fontAlgn="base">
              <a:buFont typeface="Arial" panose="020B0604020202020204" pitchFamily="34" charset="0"/>
              <a:buChar char="•"/>
            </a:pPr>
            <a:r>
              <a:rPr lang="en-US" sz="3600" b="0" i="0" u="none" strike="noStrike" dirty="0">
                <a:solidFill>
                  <a:srgbClr val="000000"/>
                </a:solidFill>
                <a:effectLst/>
                <a:latin typeface="Arial" panose="020B0604020202020204" pitchFamily="34" charset="0"/>
              </a:rPr>
              <a:t>Child prepares school bag (books, worksheets, sharpened pencils). Parent checks.</a:t>
            </a:r>
          </a:p>
          <a:p>
            <a:pPr algn="just" rtl="0" fontAlgn="base">
              <a:buFont typeface="Arial" panose="020B0604020202020204" pitchFamily="34" charset="0"/>
              <a:buChar char="•"/>
            </a:pPr>
            <a:endParaRPr lang="en-US" sz="3600" b="0" i="0" u="none" strike="noStrike" dirty="0">
              <a:solidFill>
                <a:srgbClr val="000000"/>
              </a:solidFill>
              <a:effectLst/>
              <a:latin typeface="Arial" panose="020B0604020202020204" pitchFamily="34" charset="0"/>
            </a:endParaRPr>
          </a:p>
          <a:p>
            <a:pPr algn="just" rtl="0" fontAlgn="base">
              <a:spcAft>
                <a:spcPts val="1200"/>
              </a:spcAft>
              <a:buFont typeface="Arial" panose="020B0604020202020204" pitchFamily="34" charset="0"/>
              <a:buChar char="•"/>
            </a:pPr>
            <a:r>
              <a:rPr lang="en-US" sz="3600" b="0" i="0" u="none" strike="noStrike" dirty="0">
                <a:solidFill>
                  <a:srgbClr val="000000"/>
                </a:solidFill>
                <a:effectLst/>
                <a:latin typeface="Arial" panose="020B0604020202020204" pitchFamily="34" charset="0"/>
              </a:rPr>
              <a:t>Insist on neat handwriting and tidy coloring.</a:t>
            </a:r>
          </a:p>
        </p:txBody>
      </p:sp>
    </p:spTree>
    <p:extLst>
      <p:ext uri="{BB962C8B-B14F-4D97-AF65-F5344CB8AC3E}">
        <p14:creationId xmlns:p14="http://schemas.microsoft.com/office/powerpoint/2010/main" val="3729881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65098"/>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890755" y="237994"/>
            <a:ext cx="10845276" cy="899959"/>
          </a:xfrm>
          <a:prstGeom prst="rect">
            <a:avLst/>
          </a:prstGeom>
        </p:spPr>
        <p:txBody>
          <a:bodyPr vert="horz" wrap="square" lIns="0" tIns="0" rIns="0" bIns="0" rtlCol="0" anchor="b" anchorCtr="0">
            <a:normAutofit fontScale="92500" lnSpcReduction="1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a:latin typeface="Comic Sans MS" panose="030F0702030302020204" pitchFamily="66" charset="0"/>
              </a:rPr>
              <a:t>Good habits – at home:</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pic>
        <p:nvPicPr>
          <p:cNvPr id="3" name="Picture 7">
            <a:extLst>
              <a:ext uri="{FF2B5EF4-FFF2-40B4-BE49-F238E27FC236}">
                <a16:creationId xmlns:a16="http://schemas.microsoft.com/office/drawing/2014/main" id="{49D0A6E1-7859-84E4-FB77-EB917C5973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107862">
            <a:off x="204550" y="3543197"/>
            <a:ext cx="3555076" cy="26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7924F882-6CD0-CD36-9594-6D0ADB35419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448267">
            <a:off x="1746710" y="5395670"/>
            <a:ext cx="1641093" cy="123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38A38D9D-6B63-9672-BD78-4EEBB64F16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2363" y="1399915"/>
            <a:ext cx="3119524" cy="15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8C12D7A-69AB-1580-AA13-85334DFFD4E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85557" y="2155726"/>
            <a:ext cx="24288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2F5463A-5AD3-5040-94B8-E794D647129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933352">
            <a:off x="-11652" y="936638"/>
            <a:ext cx="2773198" cy="2133229"/>
          </a:xfrm>
          <a:prstGeom prst="rect">
            <a:avLst/>
          </a:prstGeom>
        </p:spPr>
      </p:pic>
      <p:pic>
        <p:nvPicPr>
          <p:cNvPr id="15" name="Picture 14">
            <a:extLst>
              <a:ext uri="{FF2B5EF4-FFF2-40B4-BE49-F238E27FC236}">
                <a16:creationId xmlns:a16="http://schemas.microsoft.com/office/drawing/2014/main" id="{6668C366-B13E-A7C0-6E07-FD04D113D4CE}"/>
              </a:ext>
            </a:extLst>
          </p:cNvPr>
          <p:cNvPicPr>
            <a:picLocks noChangeAspect="1"/>
          </p:cNvPicPr>
          <p:nvPr/>
        </p:nvPicPr>
        <p:blipFill rotWithShape="1">
          <a:blip r:embed="rId9"/>
          <a:srcRect b="45825"/>
          <a:stretch/>
        </p:blipFill>
        <p:spPr>
          <a:xfrm>
            <a:off x="3748524" y="3869190"/>
            <a:ext cx="3367983" cy="769754"/>
          </a:xfrm>
          <a:prstGeom prst="rect">
            <a:avLst/>
          </a:prstGeom>
        </p:spPr>
      </p:pic>
      <p:pic>
        <p:nvPicPr>
          <p:cNvPr id="20" name="Picture 19">
            <a:extLst>
              <a:ext uri="{FF2B5EF4-FFF2-40B4-BE49-F238E27FC236}">
                <a16:creationId xmlns:a16="http://schemas.microsoft.com/office/drawing/2014/main" id="{08D729FC-6F0E-7E13-3DAA-AE6746709605}"/>
              </a:ext>
            </a:extLst>
          </p:cNvPr>
          <p:cNvPicPr>
            <a:picLocks noChangeAspect="1"/>
          </p:cNvPicPr>
          <p:nvPr/>
        </p:nvPicPr>
        <p:blipFill>
          <a:blip r:embed="rId10"/>
          <a:stretch>
            <a:fillRect/>
          </a:stretch>
        </p:blipFill>
        <p:spPr>
          <a:xfrm>
            <a:off x="3847083" y="4517424"/>
            <a:ext cx="1675378" cy="2019271"/>
          </a:xfrm>
          <a:prstGeom prst="rect">
            <a:avLst/>
          </a:prstGeom>
        </p:spPr>
      </p:pic>
      <p:pic>
        <p:nvPicPr>
          <p:cNvPr id="18" name="Picture 17">
            <a:extLst>
              <a:ext uri="{FF2B5EF4-FFF2-40B4-BE49-F238E27FC236}">
                <a16:creationId xmlns:a16="http://schemas.microsoft.com/office/drawing/2014/main" id="{2AA527F0-C5DB-D5C4-AC9B-C8132FB23872}"/>
              </a:ext>
            </a:extLst>
          </p:cNvPr>
          <p:cNvPicPr>
            <a:picLocks noChangeAspect="1"/>
          </p:cNvPicPr>
          <p:nvPr/>
        </p:nvPicPr>
        <p:blipFill>
          <a:blip r:embed="rId11"/>
          <a:stretch>
            <a:fillRect/>
          </a:stretch>
        </p:blipFill>
        <p:spPr>
          <a:xfrm>
            <a:off x="5154190" y="4665005"/>
            <a:ext cx="2348261" cy="1420868"/>
          </a:xfrm>
          <a:prstGeom prst="rect">
            <a:avLst/>
          </a:prstGeom>
        </p:spPr>
      </p:pic>
      <p:pic>
        <p:nvPicPr>
          <p:cNvPr id="22" name="Picture 21">
            <a:extLst>
              <a:ext uri="{FF2B5EF4-FFF2-40B4-BE49-F238E27FC236}">
                <a16:creationId xmlns:a16="http://schemas.microsoft.com/office/drawing/2014/main" id="{E6746BC0-6621-B4FD-950D-02F6351BCE73}"/>
              </a:ext>
            </a:extLst>
          </p:cNvPr>
          <p:cNvPicPr>
            <a:picLocks noChangeAspect="1"/>
          </p:cNvPicPr>
          <p:nvPr/>
        </p:nvPicPr>
        <p:blipFill>
          <a:blip r:embed="rId12"/>
          <a:stretch>
            <a:fillRect/>
          </a:stretch>
        </p:blipFill>
        <p:spPr>
          <a:xfrm>
            <a:off x="5986579" y="1225055"/>
            <a:ext cx="2759842" cy="2370069"/>
          </a:xfrm>
          <a:prstGeom prst="rect">
            <a:avLst/>
          </a:prstGeom>
        </p:spPr>
      </p:pic>
      <p:pic>
        <p:nvPicPr>
          <p:cNvPr id="24" name="Picture 23">
            <a:extLst>
              <a:ext uri="{FF2B5EF4-FFF2-40B4-BE49-F238E27FC236}">
                <a16:creationId xmlns:a16="http://schemas.microsoft.com/office/drawing/2014/main" id="{1A6DD373-0B7B-41FE-ECE8-4421F753F7F5}"/>
              </a:ext>
            </a:extLst>
          </p:cNvPr>
          <p:cNvPicPr>
            <a:picLocks noChangeAspect="1"/>
          </p:cNvPicPr>
          <p:nvPr/>
        </p:nvPicPr>
        <p:blipFill>
          <a:blip r:embed="rId13"/>
          <a:stretch>
            <a:fillRect/>
          </a:stretch>
        </p:blipFill>
        <p:spPr>
          <a:xfrm>
            <a:off x="9077675" y="4123327"/>
            <a:ext cx="1745067" cy="1846968"/>
          </a:xfrm>
          <a:prstGeom prst="rect">
            <a:avLst/>
          </a:prstGeom>
        </p:spPr>
      </p:pic>
      <p:pic>
        <p:nvPicPr>
          <p:cNvPr id="26" name="Picture 25">
            <a:extLst>
              <a:ext uri="{FF2B5EF4-FFF2-40B4-BE49-F238E27FC236}">
                <a16:creationId xmlns:a16="http://schemas.microsoft.com/office/drawing/2014/main" id="{F1E74C36-28EC-F320-3675-1DF0A5D62EB8}"/>
              </a:ext>
            </a:extLst>
          </p:cNvPr>
          <p:cNvPicPr>
            <a:picLocks noChangeAspect="1"/>
          </p:cNvPicPr>
          <p:nvPr/>
        </p:nvPicPr>
        <p:blipFill>
          <a:blip r:embed="rId14"/>
          <a:stretch>
            <a:fillRect/>
          </a:stretch>
        </p:blipFill>
        <p:spPr>
          <a:xfrm>
            <a:off x="10176653" y="3421329"/>
            <a:ext cx="1980938" cy="2159000"/>
          </a:xfrm>
          <a:prstGeom prst="rect">
            <a:avLst/>
          </a:prstGeom>
        </p:spPr>
      </p:pic>
      <p:pic>
        <p:nvPicPr>
          <p:cNvPr id="28" name="Picture 27">
            <a:extLst>
              <a:ext uri="{FF2B5EF4-FFF2-40B4-BE49-F238E27FC236}">
                <a16:creationId xmlns:a16="http://schemas.microsoft.com/office/drawing/2014/main" id="{E93A13CC-A46D-4C84-FBB7-FC55A1C4FE0F}"/>
              </a:ext>
            </a:extLst>
          </p:cNvPr>
          <p:cNvPicPr>
            <a:picLocks noChangeAspect="1"/>
          </p:cNvPicPr>
          <p:nvPr/>
        </p:nvPicPr>
        <p:blipFill>
          <a:blip r:embed="rId15"/>
          <a:stretch>
            <a:fillRect/>
          </a:stretch>
        </p:blipFill>
        <p:spPr>
          <a:xfrm>
            <a:off x="8754112" y="1547719"/>
            <a:ext cx="1812424" cy="2334048"/>
          </a:xfrm>
          <a:prstGeom prst="rect">
            <a:avLst/>
          </a:prstGeom>
        </p:spPr>
      </p:pic>
      <p:pic>
        <p:nvPicPr>
          <p:cNvPr id="30" name="Picture 29">
            <a:extLst>
              <a:ext uri="{FF2B5EF4-FFF2-40B4-BE49-F238E27FC236}">
                <a16:creationId xmlns:a16="http://schemas.microsoft.com/office/drawing/2014/main" id="{A1C511F4-042F-96EF-E1DE-2AF08036F5A0}"/>
              </a:ext>
            </a:extLst>
          </p:cNvPr>
          <p:cNvPicPr>
            <a:picLocks noChangeAspect="1"/>
          </p:cNvPicPr>
          <p:nvPr/>
        </p:nvPicPr>
        <p:blipFill>
          <a:blip r:embed="rId16"/>
          <a:stretch>
            <a:fillRect/>
          </a:stretch>
        </p:blipFill>
        <p:spPr>
          <a:xfrm>
            <a:off x="10405726" y="1720727"/>
            <a:ext cx="1682292" cy="1708273"/>
          </a:xfrm>
          <a:prstGeom prst="rect">
            <a:avLst/>
          </a:prstGeom>
        </p:spPr>
      </p:pic>
      <p:pic>
        <p:nvPicPr>
          <p:cNvPr id="5" name="Picture 3">
            <a:extLst>
              <a:ext uri="{FF2B5EF4-FFF2-40B4-BE49-F238E27FC236}">
                <a16:creationId xmlns:a16="http://schemas.microsoft.com/office/drawing/2014/main" id="{8423E430-20EE-4E2F-7A5B-1F0354D48A8D}"/>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rot="20846011">
            <a:off x="7342655" y="3790832"/>
            <a:ext cx="1687513"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1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B828B-C3B7-8C9B-DF38-A4468C557305}"/>
              </a:ext>
            </a:extLst>
          </p:cNvPr>
          <p:cNvSpPr txBox="1"/>
          <p:nvPr/>
        </p:nvSpPr>
        <p:spPr>
          <a:xfrm>
            <a:off x="938784" y="468568"/>
            <a:ext cx="9741408" cy="4267835"/>
          </a:xfrm>
          <a:prstGeom prst="rect">
            <a:avLst/>
          </a:prstGeom>
          <a:noFill/>
        </p:spPr>
        <p:txBody>
          <a:bodyPr wrap="square">
            <a:spAutoFit/>
          </a:bodyPr>
          <a:lstStyle/>
          <a:p>
            <a:pPr algn="just" rtl="0">
              <a:spcBef>
                <a:spcPts val="1400"/>
              </a:spcBef>
              <a:spcAft>
                <a:spcPts val="400"/>
              </a:spcAft>
              <a:buNone/>
            </a:pPr>
            <a:r>
              <a:rPr lang="en-US" sz="4800" b="1" i="0" u="none" strike="noStrike" dirty="0">
                <a:solidFill>
                  <a:srgbClr val="000000"/>
                </a:solidFill>
                <a:effectLst/>
                <a:latin typeface="Arial" panose="020B0604020202020204" pitchFamily="34" charset="0"/>
              </a:rPr>
              <a:t>Grade A Language Goals</a:t>
            </a:r>
            <a:endParaRPr lang="en-US" sz="4000" b="1" dirty="0">
              <a:effectLst/>
            </a:endParaRPr>
          </a:p>
          <a:p>
            <a:pPr algn="just" rtl="0" fontAlgn="base">
              <a:spcBef>
                <a:spcPts val="1200"/>
              </a:spcBef>
              <a:buFont typeface="Arial" panose="020B0604020202020204" pitchFamily="34" charset="0"/>
              <a:buChar char="•"/>
            </a:pPr>
            <a:r>
              <a:rPr lang="en-US" sz="4000" b="0" i="0" u="none" strike="noStrike" dirty="0">
                <a:solidFill>
                  <a:srgbClr val="000000"/>
                </a:solidFill>
                <a:effectLst/>
                <a:latin typeface="Arial" panose="020B0604020202020204" pitchFamily="34" charset="0"/>
              </a:rPr>
              <a:t>Acquire reading mechanism: Read and understand.</a:t>
            </a:r>
          </a:p>
          <a:p>
            <a:pPr algn="just" rtl="0" fontAlgn="base">
              <a:spcBef>
                <a:spcPts val="1200"/>
              </a:spcBef>
              <a:buFont typeface="Arial" panose="020B0604020202020204" pitchFamily="34" charset="0"/>
              <a:buChar char="•"/>
            </a:pPr>
            <a:endParaRPr lang="en-US" sz="4000" b="0" i="0" u="none" strike="noStrike" dirty="0">
              <a:solidFill>
                <a:srgbClr val="000000"/>
              </a:solidFill>
              <a:effectLst/>
              <a:latin typeface="Arial" panose="020B0604020202020204" pitchFamily="34" charset="0"/>
            </a:endParaRPr>
          </a:p>
          <a:p>
            <a:pPr algn="just" rtl="0" fontAlgn="base">
              <a:spcAft>
                <a:spcPts val="1200"/>
              </a:spcAft>
              <a:buFont typeface="Arial" panose="020B0604020202020204" pitchFamily="34" charset="0"/>
              <a:buChar char="•"/>
            </a:pPr>
            <a:r>
              <a:rPr lang="en-US" sz="4000" b="0" i="0" u="none" strike="noStrike" dirty="0">
                <a:solidFill>
                  <a:srgbClr val="000000"/>
                </a:solidFill>
                <a:effectLst/>
                <a:latin typeface="Arial" panose="020B0604020202020204" pitchFamily="34" charset="0"/>
              </a:rPr>
              <a:t>Produce written text: Write full, meaningful sentences.</a:t>
            </a:r>
          </a:p>
        </p:txBody>
      </p:sp>
    </p:spTree>
    <p:extLst>
      <p:ext uri="{BB962C8B-B14F-4D97-AF65-F5344CB8AC3E}">
        <p14:creationId xmlns:p14="http://schemas.microsoft.com/office/powerpoint/2010/main" val="137499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4E2931B9-2566-6E30-0130-28749BD59C8C}"/>
              </a:ext>
            </a:extLst>
          </p:cNvPr>
          <p:cNvPicPr>
            <a:picLocks noChangeAspect="1"/>
          </p:cNvPicPr>
          <p:nvPr/>
        </p:nvPicPr>
        <p:blipFill>
          <a:blip r:embed="rId2"/>
          <a:stretch>
            <a:fillRect/>
          </a:stretch>
        </p:blipFill>
        <p:spPr>
          <a:xfrm>
            <a:off x="523260" y="928182"/>
            <a:ext cx="2223571" cy="3149198"/>
          </a:xfrm>
          <a:prstGeom prst="rect">
            <a:avLst/>
          </a:prstGeom>
        </p:spPr>
      </p:pic>
      <p:pic>
        <p:nvPicPr>
          <p:cNvPr id="14" name="Picture 13">
            <a:extLst>
              <a:ext uri="{FF2B5EF4-FFF2-40B4-BE49-F238E27FC236}">
                <a16:creationId xmlns:a16="http://schemas.microsoft.com/office/drawing/2014/main" id="{70717F78-CD16-F4E4-4816-7061C6285CDF}"/>
              </a:ext>
            </a:extLst>
          </p:cNvPr>
          <p:cNvPicPr>
            <a:picLocks noChangeAspect="1"/>
          </p:cNvPicPr>
          <p:nvPr/>
        </p:nvPicPr>
        <p:blipFill>
          <a:blip r:embed="rId3"/>
          <a:stretch>
            <a:fillRect/>
          </a:stretch>
        </p:blipFill>
        <p:spPr>
          <a:xfrm>
            <a:off x="2746831" y="2337826"/>
            <a:ext cx="2328874" cy="3176291"/>
          </a:xfrm>
          <a:prstGeom prst="rect">
            <a:avLst/>
          </a:prstGeom>
        </p:spPr>
      </p:pic>
      <p:sp>
        <p:nvSpPr>
          <p:cNvPr id="3" name="TextBox 2">
            <a:extLst>
              <a:ext uri="{FF2B5EF4-FFF2-40B4-BE49-F238E27FC236}">
                <a16:creationId xmlns:a16="http://schemas.microsoft.com/office/drawing/2014/main" id="{4C73202F-2E2B-21AD-632B-F5A47E8364CA}"/>
              </a:ext>
            </a:extLst>
          </p:cNvPr>
          <p:cNvSpPr txBox="1"/>
          <p:nvPr/>
        </p:nvSpPr>
        <p:spPr>
          <a:xfrm>
            <a:off x="5414244" y="592935"/>
            <a:ext cx="6522720" cy="5139869"/>
          </a:xfrm>
          <a:prstGeom prst="rect">
            <a:avLst/>
          </a:prstGeom>
          <a:noFill/>
        </p:spPr>
        <p:txBody>
          <a:bodyPr wrap="square">
            <a:spAutoFit/>
          </a:bodyPr>
          <a:lstStyle/>
          <a:p>
            <a:pPr rtl="0">
              <a:spcBef>
                <a:spcPts val="1200"/>
              </a:spcBef>
              <a:spcAft>
                <a:spcPts val="1200"/>
              </a:spcAft>
              <a:buNone/>
            </a:pPr>
            <a:r>
              <a:rPr lang="en-US" sz="2800" b="1" i="0" u="none" strike="noStrike" dirty="0">
                <a:solidFill>
                  <a:srgbClr val="000000"/>
                </a:solidFill>
                <a:effectLst/>
                <a:latin typeface="Arial" panose="020B0604020202020204" pitchFamily="34" charset="0"/>
              </a:rPr>
              <a:t>First Reading &amp; Writing</a:t>
            </a:r>
            <a:endParaRPr lang="en-US" sz="4400" b="0" dirty="0">
              <a:effectLst/>
            </a:endParaRPr>
          </a:p>
          <a:p>
            <a:pPr rtl="0" fontAlgn="base">
              <a:spcBef>
                <a:spcPts val="1200"/>
              </a:spcBef>
              <a:buFont typeface="Arial" panose="020B0604020202020204" pitchFamily="34" charset="0"/>
              <a:buChar char="•"/>
            </a:pPr>
            <a:r>
              <a:rPr lang="en-US" sz="2800" b="1" i="0" u="none" strike="noStrike" dirty="0">
                <a:solidFill>
                  <a:srgbClr val="000000"/>
                </a:solidFill>
                <a:effectLst/>
                <a:latin typeface="Arial" panose="020B0604020202020204" pitchFamily="34" charset="0"/>
              </a:rPr>
              <a:t>Whole-word method:</a:t>
            </a:r>
            <a:r>
              <a:rPr lang="en-US" sz="2800" b="0" i="0" u="none" strike="noStrike" dirty="0">
                <a:solidFill>
                  <a:srgbClr val="000000"/>
                </a:solidFill>
                <a:effectLst/>
                <a:latin typeface="Arial" panose="020B0604020202020204" pitchFamily="34" charset="0"/>
              </a:rPr>
              <a:t> Visual recognition of words.</a:t>
            </a:r>
          </a:p>
          <a:p>
            <a:pPr marL="742950" lvl="1" indent="-285750"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Negative: Time-consuming</a:t>
            </a:r>
          </a:p>
          <a:p>
            <a:pPr marL="742950" lvl="1" indent="-285750"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Positive: Smooth reading</a:t>
            </a:r>
          </a:p>
          <a:p>
            <a:pPr lvl="1" rtl="0" fontAlgn="base"/>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1" i="0" u="none" strike="noStrike" dirty="0">
                <a:solidFill>
                  <a:srgbClr val="000000"/>
                </a:solidFill>
                <a:effectLst/>
                <a:latin typeface="Arial" panose="020B0604020202020204" pitchFamily="34" charset="0"/>
              </a:rPr>
              <a:t>Phonics method:</a:t>
            </a:r>
            <a:r>
              <a:rPr lang="en-US" sz="2800" b="0" i="0" u="none" strike="noStrike" dirty="0">
                <a:solidFill>
                  <a:srgbClr val="000000"/>
                </a:solidFill>
                <a:effectLst/>
                <a:latin typeface="Arial" panose="020B0604020202020204" pitchFamily="34" charset="0"/>
              </a:rPr>
              <a:t> Teaching letters and syllables.</a:t>
            </a:r>
          </a:p>
          <a:p>
            <a:pPr marL="742950" lvl="1" indent="-285750"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Negative: Robotic reading</a:t>
            </a:r>
          </a:p>
          <a:p>
            <a:pPr marL="742950" lvl="1" indent="-285750" rtl="0" fontAlgn="base">
              <a:spcAft>
                <a:spcPts val="12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Positive: Quick results, decode unknown words</a:t>
            </a:r>
            <a:endParaRPr lang="en-US" sz="11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79941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4E2931B9-2566-6E30-0130-28749BD59C8C}"/>
              </a:ext>
            </a:extLst>
          </p:cNvPr>
          <p:cNvPicPr>
            <a:picLocks noChangeAspect="1"/>
          </p:cNvPicPr>
          <p:nvPr/>
        </p:nvPicPr>
        <p:blipFill>
          <a:blip r:embed="rId3"/>
          <a:stretch>
            <a:fillRect/>
          </a:stretch>
        </p:blipFill>
        <p:spPr>
          <a:xfrm>
            <a:off x="603042" y="1691356"/>
            <a:ext cx="2223571" cy="3149198"/>
          </a:xfrm>
          <a:prstGeom prst="rect">
            <a:avLst/>
          </a:prstGeom>
        </p:spPr>
      </p:pic>
      <p:pic>
        <p:nvPicPr>
          <p:cNvPr id="14" name="Picture 13">
            <a:extLst>
              <a:ext uri="{FF2B5EF4-FFF2-40B4-BE49-F238E27FC236}">
                <a16:creationId xmlns:a16="http://schemas.microsoft.com/office/drawing/2014/main" id="{70717F78-CD16-F4E4-4816-7061C6285CDF}"/>
              </a:ext>
            </a:extLst>
          </p:cNvPr>
          <p:cNvPicPr>
            <a:picLocks noChangeAspect="1"/>
          </p:cNvPicPr>
          <p:nvPr/>
        </p:nvPicPr>
        <p:blipFill>
          <a:blip r:embed="rId4"/>
          <a:stretch>
            <a:fillRect/>
          </a:stretch>
        </p:blipFill>
        <p:spPr>
          <a:xfrm>
            <a:off x="2435339" y="2322368"/>
            <a:ext cx="2328874" cy="3176291"/>
          </a:xfrm>
          <a:prstGeom prst="rect">
            <a:avLst/>
          </a:prstGeom>
        </p:spPr>
      </p:pic>
      <p:sp>
        <p:nvSpPr>
          <p:cNvPr id="3" name="TextBox 2">
            <a:extLst>
              <a:ext uri="{FF2B5EF4-FFF2-40B4-BE49-F238E27FC236}">
                <a16:creationId xmlns:a16="http://schemas.microsoft.com/office/drawing/2014/main" id="{FBDE82A1-A085-A295-AD2F-3156480433DE}"/>
              </a:ext>
            </a:extLst>
          </p:cNvPr>
          <p:cNvSpPr txBox="1"/>
          <p:nvPr/>
        </p:nvSpPr>
        <p:spPr>
          <a:xfrm>
            <a:off x="5261310" y="129860"/>
            <a:ext cx="6327648" cy="6252994"/>
          </a:xfrm>
          <a:prstGeom prst="rect">
            <a:avLst/>
          </a:prstGeom>
          <a:noFill/>
        </p:spPr>
        <p:txBody>
          <a:bodyPr wrap="square">
            <a:spAutoFit/>
          </a:bodyPr>
          <a:lstStyle/>
          <a:p>
            <a:pPr rtl="0">
              <a:spcBef>
                <a:spcPts val="1400"/>
              </a:spcBef>
              <a:spcAft>
                <a:spcPts val="400"/>
              </a:spcAft>
              <a:buNone/>
            </a:pPr>
            <a:r>
              <a:rPr lang="en-US" sz="3600" b="1" i="0" u="none" strike="noStrike" dirty="0">
                <a:solidFill>
                  <a:srgbClr val="000000"/>
                </a:solidFill>
                <a:effectLst/>
                <a:latin typeface="Arial" panose="020B0604020202020204" pitchFamily="34" charset="0"/>
              </a:rPr>
              <a:t>Teaching a Letter </a:t>
            </a:r>
          </a:p>
          <a:p>
            <a:pPr rtl="0">
              <a:spcBef>
                <a:spcPts val="1400"/>
              </a:spcBef>
              <a:spcAft>
                <a:spcPts val="400"/>
              </a:spcAft>
              <a:buNone/>
            </a:pPr>
            <a:r>
              <a:rPr lang="en-US" sz="3600" b="1" i="0" u="none" strike="noStrike" dirty="0">
                <a:solidFill>
                  <a:srgbClr val="000000"/>
                </a:solidFill>
                <a:effectLst/>
                <a:latin typeface="Arial" panose="020B0604020202020204" pitchFamily="34" charset="0"/>
              </a:rPr>
              <a:t>(2–3 Days)</a:t>
            </a:r>
            <a:endParaRPr lang="en-US" sz="2800" b="1" dirty="0">
              <a:effectLst/>
            </a:endParaRPr>
          </a:p>
          <a:p>
            <a:pPr rtl="0">
              <a:spcBef>
                <a:spcPts val="1200"/>
              </a:spcBef>
              <a:spcAft>
                <a:spcPts val="1200"/>
              </a:spcAft>
              <a:buNone/>
            </a:pPr>
            <a:r>
              <a:rPr lang="en-US" sz="2800" b="1" i="0" u="none" strike="noStrike" dirty="0">
                <a:solidFill>
                  <a:srgbClr val="000000"/>
                </a:solidFill>
                <a:effectLst/>
                <a:latin typeface="Arial" panose="020B0604020202020204" pitchFamily="34" charset="0"/>
              </a:rPr>
              <a:t>Day 1:</a:t>
            </a:r>
            <a:endParaRPr lang="en-US" sz="2800" b="0" dirty="0">
              <a:effectLst/>
            </a:endParaRPr>
          </a:p>
          <a:p>
            <a:pPr rtl="0" fontAlgn="base">
              <a:spcBef>
                <a:spcPts val="1200"/>
              </a:spcBef>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Picture and text</a:t>
            </a: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Discussion, meaning, punctuation, characters</a:t>
            </a: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Whole-word recognition</a:t>
            </a: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Find the letter – sound (not name) → e.g. </a:t>
            </a:r>
            <a:r>
              <a:rPr lang="en-US" sz="2800" b="0" i="1" u="none" strike="noStrike" dirty="0">
                <a:solidFill>
                  <a:srgbClr val="000000"/>
                </a:solidFill>
                <a:effectLst/>
                <a:latin typeface="Arial" panose="020B0604020202020204" pitchFamily="34" charset="0"/>
              </a:rPr>
              <a:t>p</a:t>
            </a:r>
            <a:r>
              <a:rPr lang="en-US" sz="2800" b="0" i="0" u="none" strike="noStrike" dirty="0">
                <a:solidFill>
                  <a:srgbClr val="000000"/>
                </a:solidFill>
                <a:effectLst/>
                <a:latin typeface="Arial" panose="020B0604020202020204" pitchFamily="34" charset="0"/>
              </a:rPr>
              <a:t> not </a:t>
            </a:r>
            <a:r>
              <a:rPr lang="en-US" sz="2800" b="0" i="1" u="none" strike="noStrike" dirty="0">
                <a:solidFill>
                  <a:srgbClr val="000000"/>
                </a:solidFill>
                <a:effectLst/>
                <a:latin typeface="Arial" panose="020B0604020202020204" pitchFamily="34" charset="0"/>
              </a:rPr>
              <a:t>pee</a:t>
            </a: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Example words: grandpa, melon, ice cream, bicycle, parrot</a:t>
            </a:r>
          </a:p>
          <a:p>
            <a:pPr rtl="0" fontAlgn="base">
              <a:spcAft>
                <a:spcPts val="12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Practice writing and vocabulary</a:t>
            </a:r>
          </a:p>
        </p:txBody>
      </p:sp>
    </p:spTree>
    <p:extLst>
      <p:ext uri="{BB962C8B-B14F-4D97-AF65-F5344CB8AC3E}">
        <p14:creationId xmlns:p14="http://schemas.microsoft.com/office/powerpoint/2010/main" val="3066860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7" cstate="print">
            <a:extLst>
              <a:ext uri="{28A0092B-C50C-407E-A947-70E740481C1C}">
                <a14:useLocalDpi xmlns:a14="http://schemas.microsoft.com/office/drawing/2010/main" val="0"/>
              </a:ext>
            </a:extLst>
          </a:blip>
          <a:srcRect l="2238" t="5428" r="2428" b="3719"/>
          <a:stretch>
            <a:fillRect/>
          </a:stretch>
        </p:blipFill>
        <p:spPr bwMode="auto">
          <a:xfrm>
            <a:off x="152400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03912" y="4149081"/>
            <a:ext cx="1945084" cy="646331"/>
          </a:xfrm>
          <a:prstGeom prst="rect">
            <a:avLst/>
          </a:prstGeom>
          <a:noFill/>
        </p:spPr>
        <p:txBody>
          <a:bodyPr wrap="none">
            <a:spAutoFit/>
          </a:bodyPr>
          <a:lstStyle/>
          <a:p>
            <a:pPr>
              <a:defRPr/>
            </a:pP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α</a:t>
            </a: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ούς</a:t>
            </a:r>
            <a:endParaRPr lang="en-US"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endParaRPr>
          </a:p>
        </p:txBody>
      </p:sp>
      <p:sp>
        <p:nvSpPr>
          <p:cNvPr id="5" name="TextBox 4"/>
          <p:cNvSpPr txBox="1"/>
          <p:nvPr/>
        </p:nvSpPr>
        <p:spPr>
          <a:xfrm>
            <a:off x="6084492" y="5199018"/>
            <a:ext cx="1529586" cy="646331"/>
          </a:xfrm>
          <a:prstGeom prst="rect">
            <a:avLst/>
          </a:prstGeom>
          <a:noFill/>
        </p:spPr>
        <p:txBody>
          <a:bodyPr wrap="none">
            <a:spAutoFit/>
          </a:bodyPr>
          <a:lstStyle/>
          <a:p>
            <a:pPr>
              <a:defRPr/>
            </a:pP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ε</a:t>
            </a: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όνι</a:t>
            </a:r>
            <a:endParaRPr lang="en-US"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endParaRPr>
          </a:p>
        </p:txBody>
      </p:sp>
      <p:sp>
        <p:nvSpPr>
          <p:cNvPr id="6" name="TextBox 5"/>
          <p:cNvSpPr txBox="1"/>
          <p:nvPr/>
        </p:nvSpPr>
        <p:spPr>
          <a:xfrm>
            <a:off x="8256240" y="6093296"/>
            <a:ext cx="1690078" cy="646331"/>
          </a:xfrm>
          <a:prstGeom prst="rect">
            <a:avLst/>
          </a:prstGeom>
          <a:noFill/>
        </p:spPr>
        <p:txBody>
          <a:bodyPr wrap="none">
            <a:spAutoFit/>
          </a:bodyPr>
          <a:lstStyle/>
          <a:p>
            <a:pPr>
              <a:defRPr/>
            </a:pP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αγωτό</a:t>
            </a:r>
            <a:endParaRPr lang="en-US"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endParaRPr>
          </a:p>
        </p:txBody>
      </p:sp>
      <p:sp>
        <p:nvSpPr>
          <p:cNvPr id="7" name="TextBox 6"/>
          <p:cNvSpPr txBox="1"/>
          <p:nvPr/>
        </p:nvSpPr>
        <p:spPr>
          <a:xfrm>
            <a:off x="1698307" y="3105834"/>
            <a:ext cx="2115964" cy="646331"/>
          </a:xfrm>
          <a:prstGeom prst="rect">
            <a:avLst/>
          </a:prstGeom>
          <a:solidFill>
            <a:schemeClr val="bg1"/>
          </a:solidFill>
        </p:spPr>
        <p:txBody>
          <a:bodyPr wrap="none">
            <a:spAutoFit/>
          </a:bodyPr>
          <a:lstStyle/>
          <a:p>
            <a:pPr>
              <a:defRPr/>
            </a:pP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οδήλατο</a:t>
            </a:r>
            <a:endParaRPr lang="en-US"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endParaRPr>
          </a:p>
        </p:txBody>
      </p:sp>
      <p:sp>
        <p:nvSpPr>
          <p:cNvPr id="8" name="TextBox 7"/>
          <p:cNvSpPr txBox="1"/>
          <p:nvPr/>
        </p:nvSpPr>
        <p:spPr>
          <a:xfrm>
            <a:off x="1698308" y="116633"/>
            <a:ext cx="2400785" cy="646331"/>
          </a:xfrm>
          <a:prstGeom prst="rect">
            <a:avLst/>
          </a:prstGeom>
          <a:noFill/>
        </p:spPr>
        <p:txBody>
          <a:bodyPr wrap="none">
            <a:spAutoFit/>
          </a:bodyPr>
          <a:lstStyle/>
          <a:p>
            <a:pPr>
              <a:defRPr/>
            </a:pP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α</a:t>
            </a:r>
            <a:r>
              <a:rPr lang="el-GR" sz="36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lassA" pitchFamily="2" charset="0"/>
              </a:rPr>
              <a:t>π</a:t>
            </a:r>
            <a:r>
              <a:rPr lang="el-GR"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rPr>
              <a:t>αγάλος</a:t>
            </a:r>
            <a:endParaRPr lang="en-US" sz="3600" b="1" dirty="0">
              <a:ln w="12700">
                <a:solidFill>
                  <a:srgbClr val="0000CC"/>
                </a:solidFill>
                <a:prstDash val="solid"/>
              </a:ln>
              <a:solidFill>
                <a:srgbClr val="0000CC"/>
              </a:solidFill>
              <a:effectLst>
                <a:outerShdw blurRad="41275" dist="20320" dir="1800000" algn="tl" rotWithShape="0">
                  <a:srgbClr val="000000">
                    <a:alpha val="40000"/>
                  </a:srgbClr>
                </a:outerShdw>
              </a:effectLst>
              <a:latin typeface="ClassA" pitchFamily="2"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rcRect l="2238" t="5428" r="61952" b="63844"/>
          <a:stretch>
            <a:fillRect/>
          </a:stretch>
        </p:blipFill>
        <p:spPr bwMode="auto">
          <a:xfrm>
            <a:off x="1509712" y="-51371"/>
            <a:ext cx="3436938"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l="2238" t="39554" r="67326" b="39606"/>
          <a:stretch>
            <a:fillRect/>
          </a:stretch>
        </p:blipFill>
        <p:spPr bwMode="auto">
          <a:xfrm>
            <a:off x="1524000" y="2576513"/>
            <a:ext cx="29210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l="72369" t="80031" r="2428" b="3719"/>
          <a:stretch>
            <a:fillRect/>
          </a:stretch>
        </p:blipFill>
        <p:spPr bwMode="auto">
          <a:xfrm>
            <a:off x="8256588" y="5630864"/>
            <a:ext cx="24193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l="49905" t="74304" r="29878" b="9569"/>
          <a:stretch>
            <a:fillRect/>
          </a:stretch>
        </p:blipFill>
        <p:spPr bwMode="auto">
          <a:xfrm>
            <a:off x="6096001" y="5199063"/>
            <a:ext cx="19399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l="40733" t="46574" r="17796" b="28574"/>
          <a:stretch>
            <a:fillRect/>
          </a:stretch>
        </p:blipFill>
        <p:spPr bwMode="auto">
          <a:xfrm>
            <a:off x="5214938" y="3105151"/>
            <a:ext cx="39814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354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parrot1.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bike.wav"/>
                                        </p:tgtEl>
                                      </p:cMediaNode>
                                    </p:audio>
                                  </p:sub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keychimes.wav"/>
                                        </p:tgtEl>
                                      </p:cMediaNode>
                                    </p:audio>
                                  </p:sub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5" name="guitar.wav"/>
                                        </p:tgtEl>
                                      </p:cMediaNode>
                                    </p:audio>
                                  </p:sub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6" name="FLUTE1.wav"/>
                                        </p:tgtEl>
                                      </p:cMediaNode>
                                    </p:audio>
                                  </p:subTnLst>
                                </p:cTn>
                              </p:par>
                            </p:childTnLst>
                          </p:cTn>
                        </p:par>
                      </p:childTnLst>
                    </p:cTn>
                  </p:par>
                </p:childTnLst>
              </p:cTn>
              <p:nextCondLst>
                <p:cond evt="onClick" delay="0">
                  <p:tgtEl>
                    <p:spTgt spid="1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7-Point Star 47"/>
          <p:cNvSpPr/>
          <p:nvPr/>
        </p:nvSpPr>
        <p:spPr>
          <a:xfrm>
            <a:off x="7154788" y="3181466"/>
            <a:ext cx="533400" cy="641235"/>
          </a:xfrm>
          <a:prstGeom prst="star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46" name="7-Point Star 45"/>
          <p:cNvSpPr/>
          <p:nvPr/>
        </p:nvSpPr>
        <p:spPr>
          <a:xfrm>
            <a:off x="6888088" y="3969204"/>
            <a:ext cx="533400" cy="641235"/>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47" name="7-Point Star 46"/>
          <p:cNvSpPr/>
          <p:nvPr/>
        </p:nvSpPr>
        <p:spPr>
          <a:xfrm>
            <a:off x="7146776" y="5229201"/>
            <a:ext cx="533400" cy="641235"/>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44" name="7-Point Star 43"/>
          <p:cNvSpPr/>
          <p:nvPr/>
        </p:nvSpPr>
        <p:spPr>
          <a:xfrm>
            <a:off x="5199856" y="4599104"/>
            <a:ext cx="533400" cy="641235"/>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45" name="7-Point Star 44"/>
          <p:cNvSpPr/>
          <p:nvPr/>
        </p:nvSpPr>
        <p:spPr>
          <a:xfrm>
            <a:off x="5733256" y="5914371"/>
            <a:ext cx="533400" cy="641235"/>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39" name="7-Point Star 38"/>
          <p:cNvSpPr/>
          <p:nvPr/>
        </p:nvSpPr>
        <p:spPr>
          <a:xfrm>
            <a:off x="4050432" y="3291822"/>
            <a:ext cx="533400" cy="641235"/>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40" name="7-Point Star 39"/>
          <p:cNvSpPr/>
          <p:nvPr/>
        </p:nvSpPr>
        <p:spPr>
          <a:xfrm>
            <a:off x="4338464" y="3939894"/>
            <a:ext cx="533400" cy="641235"/>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41" name="7-Point Star 40"/>
          <p:cNvSpPr/>
          <p:nvPr/>
        </p:nvSpPr>
        <p:spPr>
          <a:xfrm>
            <a:off x="3791744" y="4587966"/>
            <a:ext cx="533400" cy="641235"/>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42" name="7-Point Star 41"/>
          <p:cNvSpPr/>
          <p:nvPr/>
        </p:nvSpPr>
        <p:spPr>
          <a:xfrm>
            <a:off x="4367808" y="5236038"/>
            <a:ext cx="533400" cy="641235"/>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43" name="7-Point Star 42"/>
          <p:cNvSpPr/>
          <p:nvPr/>
        </p:nvSpPr>
        <p:spPr>
          <a:xfrm>
            <a:off x="4007768" y="5884110"/>
            <a:ext cx="533400" cy="641235"/>
          </a:xfrm>
          <a:prstGeom prst="star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pic>
        <p:nvPicPr>
          <p:cNvPr id="4104"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0" y="3348038"/>
            <a:ext cx="7000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289" y="4068763"/>
            <a:ext cx="503237" cy="450850"/>
          </a:xfrm>
          <a:prstGeom prst="rect">
            <a:avLst/>
          </a:prstGeom>
          <a:noFill/>
          <a:ln w="76200">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4106" name="Picture 3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1" y="5240338"/>
            <a:ext cx="7016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cstate="print"/>
          <a:srcRect l="38027" b="55825"/>
          <a:stretch/>
        </p:blipFill>
        <p:spPr>
          <a:xfrm>
            <a:off x="1914525" y="4713289"/>
            <a:ext cx="508000" cy="473075"/>
          </a:xfrm>
          <a:prstGeom prst="rect">
            <a:avLst/>
          </a:prstGeom>
          <a:ln w="57150">
            <a:solidFill>
              <a:schemeClr val="accent2">
                <a:lumMod val="40000"/>
                <a:lumOff val="60000"/>
              </a:schemeClr>
            </a:solidFill>
          </a:ln>
        </p:spPr>
      </p:pic>
      <p:pic>
        <p:nvPicPr>
          <p:cNvPr id="16" name="Picture 15"/>
          <p:cNvPicPr>
            <a:picLocks noChangeAspect="1"/>
          </p:cNvPicPr>
          <p:nvPr/>
        </p:nvPicPr>
        <p:blipFill rotWithShape="1">
          <a:blip r:embed="rId6" cstate="print"/>
          <a:srcRect l="38027" b="55825"/>
          <a:stretch/>
        </p:blipFill>
        <p:spPr>
          <a:xfrm>
            <a:off x="1914525" y="5907089"/>
            <a:ext cx="508000" cy="473075"/>
          </a:xfrm>
          <a:prstGeom prst="rect">
            <a:avLst/>
          </a:prstGeom>
          <a:ln w="57150">
            <a:solidFill>
              <a:schemeClr val="accent2">
                <a:lumMod val="40000"/>
                <a:lumOff val="60000"/>
              </a:schemeClr>
            </a:solidFill>
          </a:ln>
        </p:spPr>
      </p:pic>
      <p:sp>
        <p:nvSpPr>
          <p:cNvPr id="33" name="7-Point Star 32"/>
          <p:cNvSpPr/>
          <p:nvPr/>
        </p:nvSpPr>
        <p:spPr>
          <a:xfrm>
            <a:off x="2398395" y="3212977"/>
            <a:ext cx="533400" cy="641235"/>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4" name="7-Point Star 33"/>
          <p:cNvSpPr/>
          <p:nvPr/>
        </p:nvSpPr>
        <p:spPr>
          <a:xfrm>
            <a:off x="2422525" y="3878379"/>
            <a:ext cx="533400" cy="641235"/>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5" name="7-Point Star 34"/>
          <p:cNvSpPr/>
          <p:nvPr/>
        </p:nvSpPr>
        <p:spPr>
          <a:xfrm>
            <a:off x="2422525" y="4517348"/>
            <a:ext cx="533400" cy="641235"/>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6" name="7-Point Star 35"/>
          <p:cNvSpPr/>
          <p:nvPr/>
        </p:nvSpPr>
        <p:spPr>
          <a:xfrm>
            <a:off x="2422525" y="5207852"/>
            <a:ext cx="533400" cy="641235"/>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7" name="7-Point Star 36"/>
          <p:cNvSpPr/>
          <p:nvPr/>
        </p:nvSpPr>
        <p:spPr>
          <a:xfrm>
            <a:off x="2422525" y="5833564"/>
            <a:ext cx="533400" cy="641235"/>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4098" name="Rectangle 2"/>
          <p:cNvSpPr>
            <a:spLocks noGrp="1" noChangeArrowheads="1"/>
          </p:cNvSpPr>
          <p:nvPr>
            <p:ph type="title"/>
          </p:nvPr>
        </p:nvSpPr>
        <p:spPr>
          <a:xfrm>
            <a:off x="4295775" y="188913"/>
            <a:ext cx="3816350" cy="647700"/>
          </a:xfrm>
        </p:spPr>
        <p:txBody>
          <a:bodyPr/>
          <a:lstStyle/>
          <a:p>
            <a:pPr eaLnBrk="1" hangingPunct="1"/>
            <a:r>
              <a:rPr lang="el-GR" sz="2800" dirty="0">
                <a:latin typeface="MariaAvraam" pitchFamily="2" charset="0"/>
              </a:rPr>
              <a:t>Πεπόνι, πεπόνι! </a:t>
            </a:r>
          </a:p>
        </p:txBody>
      </p:sp>
      <p:sp>
        <p:nvSpPr>
          <p:cNvPr id="2064" name="Rectangle 16"/>
          <p:cNvSpPr>
            <a:spLocks noChangeArrowheads="1"/>
          </p:cNvSpPr>
          <p:nvPr/>
        </p:nvSpPr>
        <p:spPr bwMode="auto">
          <a:xfrm>
            <a:off x="2547939" y="3246438"/>
            <a:ext cx="51149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latin typeface="MariaAvraam" pitchFamily="2" charset="0"/>
              </a:rPr>
              <a:t> Παππού ,   ένας   παπαγάλος !</a:t>
            </a:r>
          </a:p>
        </p:txBody>
      </p:sp>
      <p:sp>
        <p:nvSpPr>
          <p:cNvPr id="2066" name="Rectangle 18"/>
          <p:cNvSpPr>
            <a:spLocks noChangeArrowheads="1"/>
          </p:cNvSpPr>
          <p:nvPr/>
        </p:nvSpPr>
        <p:spPr bwMode="auto">
          <a:xfrm>
            <a:off x="2565401" y="3956051"/>
            <a:ext cx="49704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latin typeface="MariaAvraam" pitchFamily="2" charset="0"/>
              </a:rPr>
              <a:t>- Παπαγάλε ,   θέλεις   πεπόνι ?</a:t>
            </a:r>
          </a:p>
        </p:txBody>
      </p:sp>
      <p:sp>
        <p:nvSpPr>
          <p:cNvPr id="2067" name="Rectangle 19"/>
          <p:cNvSpPr>
            <a:spLocks noChangeArrowheads="1"/>
          </p:cNvSpPr>
          <p:nvPr/>
        </p:nvSpPr>
        <p:spPr bwMode="auto">
          <a:xfrm>
            <a:off x="2565400" y="4591051"/>
            <a:ext cx="36020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a:latin typeface="MariaAvraam" pitchFamily="2" charset="0"/>
              </a:rPr>
              <a:t>- Πεπόνι ,   πεπόνι.</a:t>
            </a:r>
          </a:p>
        </p:txBody>
      </p:sp>
      <p:sp>
        <p:nvSpPr>
          <p:cNvPr id="2068" name="Rectangle 20"/>
          <p:cNvSpPr>
            <a:spLocks noChangeArrowheads="1"/>
          </p:cNvSpPr>
          <p:nvPr/>
        </p:nvSpPr>
        <p:spPr bwMode="auto">
          <a:xfrm>
            <a:off x="2574926" y="5240338"/>
            <a:ext cx="524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latin typeface="MariaAvraam" pitchFamily="2" charset="0"/>
              </a:rPr>
              <a:t>- Παπαγάλε ,   θέλεις   παγωτό ?</a:t>
            </a:r>
          </a:p>
        </p:txBody>
      </p:sp>
      <p:sp>
        <p:nvSpPr>
          <p:cNvPr id="2069" name="Rectangle 21"/>
          <p:cNvSpPr>
            <a:spLocks noChangeArrowheads="1"/>
          </p:cNvSpPr>
          <p:nvPr/>
        </p:nvSpPr>
        <p:spPr bwMode="auto">
          <a:xfrm>
            <a:off x="2599690" y="5863273"/>
            <a:ext cx="38179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latin typeface="MariaAvraam" pitchFamily="2" charset="0"/>
              </a:rPr>
              <a:t> Παγωτό ,   παγωτό .  </a:t>
            </a:r>
          </a:p>
        </p:txBody>
      </p:sp>
      <p:pic>
        <p:nvPicPr>
          <p:cNvPr id="4107" name="Picture 13"/>
          <p:cNvPicPr>
            <a:picLocks noChangeAspect="1"/>
          </p:cNvPicPr>
          <p:nvPr/>
        </p:nvPicPr>
        <p:blipFill>
          <a:blip r:embed="rId7" cstate="print">
            <a:extLst>
              <a:ext uri="{28A0092B-C50C-407E-A947-70E740481C1C}">
                <a14:useLocalDpi xmlns:a14="http://schemas.microsoft.com/office/drawing/2010/main" val="0"/>
              </a:ext>
            </a:extLst>
          </a:blip>
          <a:srcRect l="2238" t="5428" r="2428" b="3719"/>
          <a:stretch>
            <a:fillRect/>
          </a:stretch>
        </p:blipFill>
        <p:spPr bwMode="auto">
          <a:xfrm>
            <a:off x="4224338" y="765176"/>
            <a:ext cx="36004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90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floop.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subTnLst>
                                    <p:audio>
                                      <p:cMediaNode>
                                        <p:cTn display="0" masterRel="sameClick">
                                          <p:stCondLst>
                                            <p:cond evt="begin" delay="0">
                                              <p:tn val="34"/>
                                            </p:cond>
                                          </p:stCondLst>
                                          <p:endCondLst>
                                            <p:cond evt="onStopAudio" delay="0">
                                              <p:tgtEl>
                                                <p:sldTgt/>
                                              </p:tgtEl>
                                            </p:cond>
                                          </p:endCondLst>
                                        </p:cTn>
                                        <p:tgtEl>
                                          <p:sndTgt r:embed="rId3" name="floop.wav"/>
                                        </p:tgtEl>
                                      </p:cMediaNode>
                                    </p:audio>
                                  </p:sub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subTnLst>
                                    <p:audio>
                                      <p:cMediaNode>
                                        <p:cTn display="0" masterRel="sameClick">
                                          <p:stCondLst>
                                            <p:cond evt="begin" delay="0">
                                              <p:tn val="63"/>
                                            </p:cond>
                                          </p:stCondLst>
                                          <p:endCondLst>
                                            <p:cond evt="onStopAudio" delay="0">
                                              <p:tgtEl>
                                                <p:sldTgt/>
                                              </p:tgtEl>
                                            </p:cond>
                                          </p:endCondLst>
                                        </p:cTn>
                                        <p:tgtEl>
                                          <p:sndTgt r:embed="rId3" name="floop.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3" name="floop.wav"/>
                                        </p:tgtEl>
                                      </p:cMediaNode>
                                    </p:audio>
                                  </p:sub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subTnLst>
                                    <p:audio>
                                      <p:cMediaNode>
                                        <p:cTn display="0" masterRel="sameClick">
                                          <p:stCondLst>
                                            <p:cond evt="begin" delay="0">
                                              <p:tn val="91"/>
                                            </p:cond>
                                          </p:stCondLst>
                                          <p:endCondLst>
                                            <p:cond evt="onStopAudio" delay="0">
                                              <p:tgtEl>
                                                <p:sldTgt/>
                                              </p:tgtEl>
                                            </p:cond>
                                          </p:endCondLst>
                                        </p:cTn>
                                        <p:tgtEl>
                                          <p:sndTgt r:embed="rId3" name="floop.wav"/>
                                        </p:tgtEl>
                                      </p:cMediaNode>
                                    </p:audio>
                                  </p:sub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6" grpId="0" animBg="1"/>
      <p:bldP spid="46" grpId="1" animBg="1"/>
      <p:bldP spid="47" grpId="0" animBg="1"/>
      <p:bldP spid="47" grpId="1" animBg="1"/>
      <p:bldP spid="44" grpId="0" animBg="1"/>
      <p:bldP spid="44" grpId="1" animBg="1"/>
      <p:bldP spid="45" grpId="0" animBg="1"/>
      <p:bldP spid="45"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5775" y="188913"/>
            <a:ext cx="3816350" cy="647700"/>
          </a:xfrm>
        </p:spPr>
        <p:txBody>
          <a:bodyPr/>
          <a:lstStyle/>
          <a:p>
            <a:pPr eaLnBrk="1" hangingPunct="1"/>
            <a:r>
              <a:rPr lang="el-GR" sz="2800">
                <a:latin typeface="MariaAvraam" pitchFamily="2" charset="0"/>
              </a:rPr>
              <a:t>Πεπόνι, πεπόνι! </a:t>
            </a:r>
          </a:p>
        </p:txBody>
      </p:sp>
      <p:sp>
        <p:nvSpPr>
          <p:cNvPr id="2064" name="Πρόταση 1"/>
          <p:cNvSpPr>
            <a:spLocks noChangeArrowheads="1"/>
          </p:cNvSpPr>
          <p:nvPr/>
        </p:nvSpPr>
        <p:spPr bwMode="auto">
          <a:xfrm>
            <a:off x="2574926" y="3328988"/>
            <a:ext cx="50974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solidFill>
                  <a:schemeClr val="tx2"/>
                </a:solidFill>
                <a:latin typeface="MariaAvraam" pitchFamily="2" charset="0"/>
              </a:rPr>
              <a:t> Παππού ,   ένας   παπαγάλος !</a:t>
            </a:r>
          </a:p>
        </p:txBody>
      </p:sp>
      <p:sp>
        <p:nvSpPr>
          <p:cNvPr id="2066" name="Πρόταση 2"/>
          <p:cNvSpPr>
            <a:spLocks noChangeArrowheads="1"/>
          </p:cNvSpPr>
          <p:nvPr/>
        </p:nvSpPr>
        <p:spPr bwMode="auto">
          <a:xfrm>
            <a:off x="2565401" y="3933826"/>
            <a:ext cx="49704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Παπαγάλε ,   θέλεις   πεπόνι?</a:t>
            </a:r>
          </a:p>
        </p:txBody>
      </p:sp>
      <p:sp>
        <p:nvSpPr>
          <p:cNvPr id="2067" name="Rectangle 19"/>
          <p:cNvSpPr>
            <a:spLocks noChangeArrowheads="1"/>
          </p:cNvSpPr>
          <p:nvPr/>
        </p:nvSpPr>
        <p:spPr bwMode="auto">
          <a:xfrm>
            <a:off x="2565400" y="4570413"/>
            <a:ext cx="36020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a:solidFill>
                  <a:schemeClr val="tx2"/>
                </a:solidFill>
                <a:latin typeface="MariaAvraam" pitchFamily="2" charset="0"/>
              </a:rPr>
              <a:t>- Πεπόνι ,   πεπόνι.</a:t>
            </a:r>
          </a:p>
        </p:txBody>
      </p:sp>
      <p:sp>
        <p:nvSpPr>
          <p:cNvPr id="2068" name="Πρόταση 4"/>
          <p:cNvSpPr>
            <a:spLocks noChangeArrowheads="1"/>
          </p:cNvSpPr>
          <p:nvPr/>
        </p:nvSpPr>
        <p:spPr bwMode="auto">
          <a:xfrm>
            <a:off x="2626297" y="5222591"/>
            <a:ext cx="524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Παπαγάλε ,   θέλεις   παγωτό ?</a:t>
            </a:r>
          </a:p>
        </p:txBody>
      </p:sp>
      <p:sp>
        <p:nvSpPr>
          <p:cNvPr id="2069" name="Rectangle 21"/>
          <p:cNvSpPr>
            <a:spLocks noChangeArrowheads="1"/>
          </p:cNvSpPr>
          <p:nvPr/>
        </p:nvSpPr>
        <p:spPr bwMode="auto">
          <a:xfrm>
            <a:off x="2565400" y="5876926"/>
            <a:ext cx="38179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a:solidFill>
                  <a:schemeClr val="tx2"/>
                </a:solidFill>
                <a:latin typeface="MariaAvraam" pitchFamily="2" charset="0"/>
              </a:rPr>
              <a:t> Παγωτό ,   παγωτό .  </a:t>
            </a:r>
          </a:p>
        </p:txBody>
      </p:sp>
      <p:pic>
        <p:nvPicPr>
          <p:cNvPr id="308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3348038"/>
            <a:ext cx="7000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9" y="4046538"/>
            <a:ext cx="503237" cy="450850"/>
          </a:xfrm>
          <a:prstGeom prst="rect">
            <a:avLst/>
          </a:prstGeom>
          <a:noFill/>
          <a:ln w="76200">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3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1" y="5219701"/>
            <a:ext cx="7016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p:cNvPicPr>
            <a:picLocks noChangeAspect="1"/>
          </p:cNvPicPr>
          <p:nvPr/>
        </p:nvPicPr>
        <p:blipFill>
          <a:blip r:embed="rId4" cstate="print">
            <a:extLst>
              <a:ext uri="{28A0092B-C50C-407E-A947-70E740481C1C}">
                <a14:useLocalDpi xmlns:a14="http://schemas.microsoft.com/office/drawing/2010/main" val="0"/>
              </a:ext>
            </a:extLst>
          </a:blip>
          <a:srcRect l="2238" t="5428" r="2428" b="3719"/>
          <a:stretch>
            <a:fillRect/>
          </a:stretch>
        </p:blipFill>
        <p:spPr bwMode="auto">
          <a:xfrm>
            <a:off x="4224338" y="765176"/>
            <a:ext cx="36004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srcRect l="38027" b="55825"/>
          <a:stretch/>
        </p:blipFill>
        <p:spPr>
          <a:xfrm>
            <a:off x="1914525" y="4692651"/>
            <a:ext cx="508000" cy="473075"/>
          </a:xfrm>
          <a:prstGeom prst="rect">
            <a:avLst/>
          </a:prstGeom>
          <a:ln w="57150">
            <a:solidFill>
              <a:schemeClr val="accent2">
                <a:lumMod val="40000"/>
                <a:lumOff val="60000"/>
              </a:schemeClr>
            </a:solidFill>
          </a:ln>
        </p:spPr>
      </p:pic>
      <p:pic>
        <p:nvPicPr>
          <p:cNvPr id="16" name="Picture 15"/>
          <p:cNvPicPr>
            <a:picLocks noChangeAspect="1"/>
          </p:cNvPicPr>
          <p:nvPr/>
        </p:nvPicPr>
        <p:blipFill rotWithShape="1">
          <a:blip r:embed="rId5" cstate="print"/>
          <a:srcRect l="38027" b="55825"/>
          <a:stretch/>
        </p:blipFill>
        <p:spPr>
          <a:xfrm>
            <a:off x="1914525" y="5886451"/>
            <a:ext cx="508000" cy="473075"/>
          </a:xfrm>
          <a:prstGeom prst="rect">
            <a:avLst/>
          </a:prstGeom>
          <a:ln w="57150">
            <a:solidFill>
              <a:schemeClr val="accent2">
                <a:lumMod val="40000"/>
                <a:lumOff val="60000"/>
              </a:schemeClr>
            </a:solidFill>
          </a:ln>
        </p:spPr>
      </p:pic>
      <p:sp>
        <p:nvSpPr>
          <p:cNvPr id="3" name="Rectangle 2">
            <a:extLst>
              <a:ext uri="{FF2B5EF4-FFF2-40B4-BE49-F238E27FC236}">
                <a16:creationId xmlns:a16="http://schemas.microsoft.com/office/drawing/2014/main" id="{F9532662-6BF5-E3E8-DAAB-09D0E01ABE69}"/>
              </a:ext>
            </a:extLst>
          </p:cNvPr>
          <p:cNvSpPr/>
          <p:nvPr/>
        </p:nvSpPr>
        <p:spPr>
          <a:xfrm>
            <a:off x="2775098" y="3345658"/>
            <a:ext cx="1449240" cy="531812"/>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EE8B83-A821-51B2-87C5-DAA98B37E865}"/>
              </a:ext>
            </a:extLst>
          </p:cNvPr>
          <p:cNvSpPr/>
          <p:nvPr/>
        </p:nvSpPr>
        <p:spPr>
          <a:xfrm>
            <a:off x="5539674" y="3368676"/>
            <a:ext cx="1869896" cy="536574"/>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53C53E-B78F-6294-58E0-FF99FC201145}"/>
              </a:ext>
            </a:extLst>
          </p:cNvPr>
          <p:cNvSpPr/>
          <p:nvPr/>
        </p:nvSpPr>
        <p:spPr>
          <a:xfrm>
            <a:off x="5866544" y="3981273"/>
            <a:ext cx="1160980" cy="536574"/>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949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6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nextCondLst>
                <p:cond evt="onClick" delay="0">
                  <p:tgtEl>
                    <p:spTgt spid="2064"/>
                  </p:tgtEl>
                </p:cond>
              </p:nextCondLst>
            </p:seq>
            <p:seq concurrent="1" nextAc="seek">
              <p:cTn id="13" restart="whenNotActive" fill="hold" evtFilter="cancelBubble" nodeType="interactiveSeq">
                <p:stCondLst>
                  <p:cond evt="onClick" delay="0">
                    <p:tgtEl>
                      <p:spTgt spid="206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nextCondLst>
                <p:cond evt="onClick" delay="0">
                  <p:tgtEl>
                    <p:spTgt spid="2066"/>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5775" y="188913"/>
            <a:ext cx="3816350" cy="647700"/>
          </a:xfrm>
        </p:spPr>
        <p:txBody>
          <a:bodyPr/>
          <a:lstStyle/>
          <a:p>
            <a:pPr eaLnBrk="1" hangingPunct="1"/>
            <a:r>
              <a:rPr lang="el-GR" sz="2800">
                <a:latin typeface="MariaAvraam" pitchFamily="2" charset="0"/>
              </a:rPr>
              <a:t>Πεπόνι, πεπόνι! </a:t>
            </a:r>
          </a:p>
        </p:txBody>
      </p:sp>
      <p:sp>
        <p:nvSpPr>
          <p:cNvPr id="2064" name="Πρόταση 1"/>
          <p:cNvSpPr>
            <a:spLocks noChangeArrowheads="1"/>
          </p:cNvSpPr>
          <p:nvPr/>
        </p:nvSpPr>
        <p:spPr bwMode="auto">
          <a:xfrm>
            <a:off x="2574926" y="3328988"/>
            <a:ext cx="50974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solidFill>
                  <a:schemeClr val="tx2"/>
                </a:solidFill>
                <a:latin typeface="MariaAvraam" pitchFamily="2" charset="0"/>
              </a:rPr>
              <a:t> Παππού ,   ένας   παπαγάλος !</a:t>
            </a:r>
          </a:p>
        </p:txBody>
      </p:sp>
      <p:sp>
        <p:nvSpPr>
          <p:cNvPr id="2066" name="Πρόταση 2"/>
          <p:cNvSpPr>
            <a:spLocks noChangeArrowheads="1"/>
          </p:cNvSpPr>
          <p:nvPr/>
        </p:nvSpPr>
        <p:spPr bwMode="auto">
          <a:xfrm>
            <a:off x="2565401" y="3933826"/>
            <a:ext cx="49704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Παπαγάλε ,   θέλεις   πεπόνι?</a:t>
            </a:r>
          </a:p>
        </p:txBody>
      </p:sp>
      <p:sp>
        <p:nvSpPr>
          <p:cNvPr id="2067" name="Rectangle 19"/>
          <p:cNvSpPr>
            <a:spLocks noChangeArrowheads="1"/>
          </p:cNvSpPr>
          <p:nvPr/>
        </p:nvSpPr>
        <p:spPr bwMode="auto">
          <a:xfrm>
            <a:off x="2565400" y="4570413"/>
            <a:ext cx="36020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a:solidFill>
                  <a:schemeClr val="tx2"/>
                </a:solidFill>
                <a:latin typeface="MariaAvraam" pitchFamily="2" charset="0"/>
              </a:rPr>
              <a:t>- Πεπόνι ,   πεπόνι.</a:t>
            </a:r>
          </a:p>
        </p:txBody>
      </p:sp>
      <p:sp>
        <p:nvSpPr>
          <p:cNvPr id="2068" name="Πρόταση 4"/>
          <p:cNvSpPr>
            <a:spLocks noChangeArrowheads="1"/>
          </p:cNvSpPr>
          <p:nvPr/>
        </p:nvSpPr>
        <p:spPr bwMode="auto">
          <a:xfrm>
            <a:off x="2574926" y="5219701"/>
            <a:ext cx="524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Παπαγάλε ,   θέλεις   παγωτό ?</a:t>
            </a:r>
          </a:p>
        </p:txBody>
      </p:sp>
      <p:sp>
        <p:nvSpPr>
          <p:cNvPr id="2069" name="Rectangle 21"/>
          <p:cNvSpPr>
            <a:spLocks noChangeArrowheads="1"/>
          </p:cNvSpPr>
          <p:nvPr/>
        </p:nvSpPr>
        <p:spPr bwMode="auto">
          <a:xfrm>
            <a:off x="2565400" y="5876926"/>
            <a:ext cx="38179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solidFill>
                  <a:schemeClr val="tx2"/>
                </a:solidFill>
                <a:latin typeface="MariaAvraam" pitchFamily="2" charset="0"/>
              </a:rPr>
              <a:t> Παγωτό ,   παγωτό .  </a:t>
            </a:r>
          </a:p>
        </p:txBody>
      </p:sp>
      <p:pic>
        <p:nvPicPr>
          <p:cNvPr id="308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3348038"/>
            <a:ext cx="7000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9" y="4046538"/>
            <a:ext cx="503237" cy="450850"/>
          </a:xfrm>
          <a:prstGeom prst="rect">
            <a:avLst/>
          </a:prstGeom>
          <a:noFill/>
          <a:ln w="76200">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3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1" y="5219701"/>
            <a:ext cx="7016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p:cNvPicPr>
            <a:picLocks noChangeAspect="1"/>
          </p:cNvPicPr>
          <p:nvPr/>
        </p:nvPicPr>
        <p:blipFill>
          <a:blip r:embed="rId4" cstate="print">
            <a:extLst>
              <a:ext uri="{28A0092B-C50C-407E-A947-70E740481C1C}">
                <a14:useLocalDpi xmlns:a14="http://schemas.microsoft.com/office/drawing/2010/main" val="0"/>
              </a:ext>
            </a:extLst>
          </a:blip>
          <a:srcRect l="2238" t="5428" r="2428" b="3719"/>
          <a:stretch>
            <a:fillRect/>
          </a:stretch>
        </p:blipFill>
        <p:spPr bwMode="auto">
          <a:xfrm>
            <a:off x="4224338" y="765176"/>
            <a:ext cx="36004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srcRect l="38027" b="55825"/>
          <a:stretch/>
        </p:blipFill>
        <p:spPr>
          <a:xfrm>
            <a:off x="1914525" y="4692651"/>
            <a:ext cx="508000" cy="473075"/>
          </a:xfrm>
          <a:prstGeom prst="rect">
            <a:avLst/>
          </a:prstGeom>
          <a:ln w="57150">
            <a:solidFill>
              <a:schemeClr val="accent2">
                <a:lumMod val="40000"/>
                <a:lumOff val="60000"/>
              </a:schemeClr>
            </a:solidFill>
          </a:ln>
        </p:spPr>
      </p:pic>
      <p:pic>
        <p:nvPicPr>
          <p:cNvPr id="16" name="Picture 15"/>
          <p:cNvPicPr>
            <a:picLocks noChangeAspect="1"/>
          </p:cNvPicPr>
          <p:nvPr/>
        </p:nvPicPr>
        <p:blipFill rotWithShape="1">
          <a:blip r:embed="rId5" cstate="print"/>
          <a:srcRect l="38027" b="55825"/>
          <a:stretch/>
        </p:blipFill>
        <p:spPr>
          <a:xfrm>
            <a:off x="1914525" y="5886451"/>
            <a:ext cx="508000" cy="473075"/>
          </a:xfrm>
          <a:prstGeom prst="rect">
            <a:avLst/>
          </a:prstGeom>
          <a:ln w="57150">
            <a:solidFill>
              <a:schemeClr val="accent2">
                <a:lumMod val="40000"/>
                <a:lumOff val="60000"/>
              </a:schemeClr>
            </a:solidFill>
          </a:ln>
        </p:spPr>
      </p:pic>
      <p:sp>
        <p:nvSpPr>
          <p:cNvPr id="7" name="Πρόταση 1">
            <a:extLst>
              <a:ext uri="{FF2B5EF4-FFF2-40B4-BE49-F238E27FC236}">
                <a16:creationId xmlns:a16="http://schemas.microsoft.com/office/drawing/2014/main" id="{97E8D582-1B0E-85E3-0464-1494CEAFFF0E}"/>
              </a:ext>
            </a:extLst>
          </p:cNvPr>
          <p:cNvSpPr>
            <a:spLocks noChangeArrowheads="1"/>
          </p:cNvSpPr>
          <p:nvPr/>
        </p:nvSpPr>
        <p:spPr bwMode="auto">
          <a:xfrm>
            <a:off x="2601914" y="3328988"/>
            <a:ext cx="50974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n-GB" sz="2400" dirty="0">
                <a:solidFill>
                  <a:schemeClr val="tx2"/>
                </a:solidFill>
                <a:latin typeface="MariaAvraam" pitchFamily="2" charset="0"/>
              </a:rPr>
              <a:t> </a:t>
            </a:r>
            <a:r>
              <a:rPr lang="en-GB" sz="2400" dirty="0">
                <a:solidFill>
                  <a:schemeClr val="tx2"/>
                </a:solidFill>
                <a:highlight>
                  <a:srgbClr val="FF00FF"/>
                </a:highlight>
                <a:latin typeface="MariaAvraam" pitchFamily="2" charset="0"/>
              </a:rPr>
              <a:t>               </a:t>
            </a:r>
            <a:r>
              <a:rPr lang="el-GR" sz="2400" dirty="0">
                <a:solidFill>
                  <a:schemeClr val="tx2"/>
                </a:solidFill>
                <a:latin typeface="MariaAvraam" pitchFamily="2" charset="0"/>
              </a:rPr>
              <a:t> ,   ένας   παπαγάλος !</a:t>
            </a:r>
          </a:p>
        </p:txBody>
      </p:sp>
      <p:sp>
        <p:nvSpPr>
          <p:cNvPr id="11" name="Πρόταση 4">
            <a:extLst>
              <a:ext uri="{FF2B5EF4-FFF2-40B4-BE49-F238E27FC236}">
                <a16:creationId xmlns:a16="http://schemas.microsoft.com/office/drawing/2014/main" id="{16DD6760-BC01-DC88-0D3E-DBF076DAF2A3}"/>
              </a:ext>
            </a:extLst>
          </p:cNvPr>
          <p:cNvSpPr>
            <a:spLocks noChangeArrowheads="1"/>
          </p:cNvSpPr>
          <p:nvPr/>
        </p:nvSpPr>
        <p:spPr bwMode="auto">
          <a:xfrm>
            <a:off x="2565400" y="5227282"/>
            <a:ext cx="524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Παπαγάλε ,   θέλεις  </a:t>
            </a:r>
            <a:r>
              <a:rPr lang="en-GB" sz="2400" dirty="0">
                <a:solidFill>
                  <a:schemeClr val="tx2"/>
                </a:solidFill>
                <a:latin typeface="MariaAvraam" pitchFamily="2" charset="0"/>
              </a:rPr>
              <a:t> </a:t>
            </a:r>
            <a:r>
              <a:rPr lang="en-GB" sz="2400" dirty="0">
                <a:solidFill>
                  <a:schemeClr val="tx2"/>
                </a:solidFill>
                <a:highlight>
                  <a:srgbClr val="FF00FF"/>
                </a:highlight>
                <a:latin typeface="MariaAvraam" pitchFamily="2" charset="0"/>
              </a:rPr>
              <a:t>                 </a:t>
            </a:r>
            <a:r>
              <a:rPr lang="el-GR" sz="2400" dirty="0">
                <a:solidFill>
                  <a:schemeClr val="tx2"/>
                </a:solidFill>
                <a:latin typeface="MariaAvraam" pitchFamily="2" charset="0"/>
              </a:rPr>
              <a:t> ?</a:t>
            </a:r>
          </a:p>
        </p:txBody>
      </p:sp>
    </p:spTree>
    <p:extLst>
      <p:ext uri="{BB962C8B-B14F-4D97-AF65-F5344CB8AC3E}">
        <p14:creationId xmlns:p14="http://schemas.microsoft.com/office/powerpoint/2010/main" val="21427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6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0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4" grpId="0"/>
      <p:bldP spid="2064" grpId="1"/>
      <p:bldP spid="2068" grpId="0"/>
      <p:bldP spid="2068" grpId="1"/>
      <p:bldP spid="7" grpId="0"/>
      <p:bldP spid="7"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B28A3E-4B30-A206-B279-40C042552BDB}"/>
              </a:ext>
            </a:extLst>
          </p:cNvPr>
          <p:cNvSpPr txBox="1"/>
          <p:nvPr/>
        </p:nvSpPr>
        <p:spPr>
          <a:xfrm>
            <a:off x="658368" y="536448"/>
            <a:ext cx="10216896" cy="4760278"/>
          </a:xfrm>
          <a:prstGeom prst="rect">
            <a:avLst/>
          </a:prstGeom>
          <a:noFill/>
        </p:spPr>
        <p:txBody>
          <a:bodyPr wrap="square">
            <a:spAutoFit/>
          </a:bodyPr>
          <a:lstStyle/>
          <a:p>
            <a:pPr rtl="0">
              <a:spcBef>
                <a:spcPts val="1400"/>
              </a:spcBef>
              <a:spcAft>
                <a:spcPts val="400"/>
              </a:spcAft>
              <a:buNone/>
            </a:pPr>
            <a:r>
              <a:rPr lang="en-US" sz="4400" b="1" i="0" u="none" strike="noStrike" dirty="0">
                <a:solidFill>
                  <a:srgbClr val="000000"/>
                </a:solidFill>
                <a:effectLst/>
                <a:latin typeface="Arial" panose="020B0604020202020204" pitchFamily="34" charset="0"/>
              </a:rPr>
              <a:t>What we ask for is...</a:t>
            </a:r>
            <a:endParaRPr lang="en-US" sz="3600" b="1" dirty="0">
              <a:effectLst/>
            </a:endParaRPr>
          </a:p>
          <a:p>
            <a:pPr rtl="0">
              <a:spcBef>
                <a:spcPts val="1200"/>
              </a:spcBef>
              <a:spcAft>
                <a:spcPts val="1200"/>
              </a:spcAft>
              <a:buNone/>
            </a:pPr>
            <a:r>
              <a:rPr lang="en-US" sz="3600" b="0" i="0" u="none" strike="noStrike" dirty="0">
                <a:solidFill>
                  <a:srgbClr val="000000"/>
                </a:solidFill>
                <a:effectLst/>
                <a:latin typeface="Arial" panose="020B0604020202020204" pitchFamily="34" charset="0"/>
              </a:rPr>
              <a:t>Children who:</a:t>
            </a:r>
            <a:endParaRPr lang="en-US" sz="3600" b="0" dirty="0">
              <a:effectLst/>
            </a:endParaRPr>
          </a:p>
          <a:p>
            <a:pPr rtl="0" fontAlgn="base">
              <a:spcBef>
                <a:spcPts val="1200"/>
              </a:spcBef>
              <a:buFont typeface="Arial" panose="020B0604020202020204" pitchFamily="34" charset="0"/>
              <a:buChar char="•"/>
            </a:pPr>
            <a:r>
              <a:rPr lang="en-US" sz="3600" b="0" i="0" u="none" strike="noStrike" dirty="0">
                <a:solidFill>
                  <a:srgbClr val="000000"/>
                </a:solidFill>
                <a:effectLst/>
                <a:latin typeface="Arial" panose="020B0604020202020204" pitchFamily="34" charset="0"/>
              </a:rPr>
              <a:t>Take responsibility.</a:t>
            </a:r>
          </a:p>
          <a:p>
            <a:pPr rtl="0" fontAlgn="base">
              <a:spcBef>
                <a:spcPts val="1200"/>
              </a:spcBef>
              <a:buFont typeface="Arial" panose="020B0604020202020204" pitchFamily="34" charset="0"/>
              <a:buChar char="•"/>
            </a:pPr>
            <a:endParaRPr lang="en-US" sz="36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3600" b="0" i="0" u="none" strike="noStrike" dirty="0">
                <a:solidFill>
                  <a:srgbClr val="000000"/>
                </a:solidFill>
                <a:effectLst/>
                <a:latin typeface="Arial" panose="020B0604020202020204" pitchFamily="34" charset="0"/>
              </a:rPr>
              <a:t>Complete the tasks assigned to them.</a:t>
            </a:r>
          </a:p>
          <a:p>
            <a:pPr rtl="0" fontAlgn="base">
              <a:buFont typeface="Arial" panose="020B0604020202020204" pitchFamily="34" charset="0"/>
              <a:buChar char="•"/>
            </a:pPr>
            <a:endParaRPr lang="en-US" sz="36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3600" b="0" i="0" u="none" strike="noStrike" dirty="0">
                <a:solidFill>
                  <a:srgbClr val="000000"/>
                </a:solidFill>
                <a:effectLst/>
                <a:latin typeface="Arial" panose="020B0604020202020204" pitchFamily="34" charset="0"/>
              </a:rPr>
              <a:t>Do not justify their mistakes by blaming others.</a:t>
            </a:r>
            <a:endParaRPr lang="en-US"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34594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5775" y="188913"/>
            <a:ext cx="3816350" cy="647700"/>
          </a:xfrm>
        </p:spPr>
        <p:txBody>
          <a:bodyPr/>
          <a:lstStyle/>
          <a:p>
            <a:pPr eaLnBrk="1" hangingPunct="1"/>
            <a:r>
              <a:rPr lang="el-GR" sz="2800" dirty="0">
                <a:solidFill>
                  <a:schemeClr val="accent2">
                    <a:lumMod val="75000"/>
                  </a:schemeClr>
                </a:solidFill>
                <a:latin typeface="MariaAvraam" pitchFamily="2" charset="0"/>
              </a:rPr>
              <a:t>Π</a:t>
            </a:r>
            <a:r>
              <a:rPr lang="el-GR" sz="2800" dirty="0">
                <a:latin typeface="MariaAvraam" pitchFamily="2" charset="0"/>
              </a:rPr>
              <a:t>ε</a:t>
            </a:r>
            <a:r>
              <a:rPr lang="el-GR" sz="2800" dirty="0">
                <a:solidFill>
                  <a:schemeClr val="accent2">
                    <a:lumMod val="75000"/>
                  </a:schemeClr>
                </a:solidFill>
                <a:latin typeface="MariaAvraam" pitchFamily="2" charset="0"/>
              </a:rPr>
              <a:t>π</a:t>
            </a:r>
            <a:r>
              <a:rPr lang="el-GR" sz="2800" dirty="0">
                <a:latin typeface="MariaAvraam" pitchFamily="2" charset="0"/>
              </a:rPr>
              <a:t>όνι, </a:t>
            </a:r>
            <a:r>
              <a:rPr lang="el-GR" sz="2800" dirty="0">
                <a:solidFill>
                  <a:schemeClr val="accent2">
                    <a:lumMod val="75000"/>
                  </a:schemeClr>
                </a:solidFill>
                <a:latin typeface="MariaAvraam" pitchFamily="2" charset="0"/>
              </a:rPr>
              <a:t>π</a:t>
            </a:r>
            <a:r>
              <a:rPr lang="el-GR" sz="2800" dirty="0">
                <a:latin typeface="MariaAvraam" pitchFamily="2" charset="0"/>
              </a:rPr>
              <a:t>ε</a:t>
            </a:r>
            <a:r>
              <a:rPr lang="el-GR" sz="2800" dirty="0">
                <a:solidFill>
                  <a:schemeClr val="accent2">
                    <a:lumMod val="75000"/>
                  </a:schemeClr>
                </a:solidFill>
                <a:latin typeface="MariaAvraam" pitchFamily="2" charset="0"/>
              </a:rPr>
              <a:t>π</a:t>
            </a:r>
            <a:r>
              <a:rPr lang="el-GR" sz="2800" dirty="0">
                <a:latin typeface="MariaAvraam" pitchFamily="2" charset="0"/>
              </a:rPr>
              <a:t>όνι! </a:t>
            </a:r>
          </a:p>
        </p:txBody>
      </p:sp>
      <p:sp>
        <p:nvSpPr>
          <p:cNvPr id="2064" name="Rectangle 16"/>
          <p:cNvSpPr>
            <a:spLocks noChangeArrowheads="1"/>
          </p:cNvSpPr>
          <p:nvPr/>
        </p:nvSpPr>
        <p:spPr bwMode="auto">
          <a:xfrm>
            <a:off x="2574926" y="3328988"/>
            <a:ext cx="50974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solidFill>
                  <a:schemeClr val="tx2"/>
                </a:solidFill>
                <a:latin typeface="MariaAvraam" pitchFamily="2" charset="0"/>
              </a:rPr>
              <a:t>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a:t>
            </a:r>
            <a:r>
              <a:rPr lang="el-GR" sz="2400" dirty="0">
                <a:solidFill>
                  <a:schemeClr val="accent2">
                    <a:lumMod val="75000"/>
                  </a:schemeClr>
                </a:solidFill>
                <a:latin typeface="MariaAvraam" pitchFamily="2" charset="0"/>
              </a:rPr>
              <a:t>ππ</a:t>
            </a:r>
            <a:r>
              <a:rPr lang="el-GR" sz="2400" dirty="0">
                <a:solidFill>
                  <a:schemeClr val="tx2"/>
                </a:solidFill>
                <a:latin typeface="MariaAvraam" pitchFamily="2" charset="0"/>
              </a:rPr>
              <a:t>ού ,   ένας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αγάλος !</a:t>
            </a:r>
          </a:p>
        </p:txBody>
      </p:sp>
      <p:sp>
        <p:nvSpPr>
          <p:cNvPr id="2066" name="Rectangle 18"/>
          <p:cNvSpPr>
            <a:spLocks noChangeArrowheads="1"/>
          </p:cNvSpPr>
          <p:nvPr/>
        </p:nvSpPr>
        <p:spPr bwMode="auto">
          <a:xfrm>
            <a:off x="2565401" y="3933826"/>
            <a:ext cx="49704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αγάλε ,   θέλεις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ε</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όνι?</a:t>
            </a:r>
          </a:p>
        </p:txBody>
      </p:sp>
      <p:sp>
        <p:nvSpPr>
          <p:cNvPr id="2067" name="Rectangle 19"/>
          <p:cNvSpPr>
            <a:spLocks noChangeArrowheads="1"/>
          </p:cNvSpPr>
          <p:nvPr/>
        </p:nvSpPr>
        <p:spPr bwMode="auto">
          <a:xfrm>
            <a:off x="2565400" y="4570413"/>
            <a:ext cx="36020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ε</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όνι ,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ε</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όνι.</a:t>
            </a:r>
          </a:p>
        </p:txBody>
      </p:sp>
      <p:sp>
        <p:nvSpPr>
          <p:cNvPr id="2068" name="Rectangle 20"/>
          <p:cNvSpPr>
            <a:spLocks noChangeArrowheads="1"/>
          </p:cNvSpPr>
          <p:nvPr/>
        </p:nvSpPr>
        <p:spPr bwMode="auto">
          <a:xfrm>
            <a:off x="2574926" y="5219701"/>
            <a:ext cx="524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pPr>
            <a:r>
              <a:rPr lang="el-GR" sz="2400" dirty="0">
                <a:solidFill>
                  <a:schemeClr val="tx2"/>
                </a:solidFill>
                <a:latin typeface="MariaAvraam" pitchFamily="2" charset="0"/>
              </a:rPr>
              <a:t>-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αγάλε ,   θέλεις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αγωτό ?</a:t>
            </a:r>
          </a:p>
        </p:txBody>
      </p:sp>
      <p:sp>
        <p:nvSpPr>
          <p:cNvPr id="2069" name="Rectangle 21"/>
          <p:cNvSpPr>
            <a:spLocks noChangeArrowheads="1"/>
          </p:cNvSpPr>
          <p:nvPr/>
        </p:nvSpPr>
        <p:spPr bwMode="auto">
          <a:xfrm>
            <a:off x="2565400" y="5876926"/>
            <a:ext cx="38179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30000"/>
              </a:lnSpc>
              <a:buFontTx/>
              <a:buChar char="-"/>
            </a:pPr>
            <a:r>
              <a:rPr lang="el-GR" sz="2400" dirty="0">
                <a:solidFill>
                  <a:schemeClr val="tx2"/>
                </a:solidFill>
                <a:latin typeface="MariaAvraam" pitchFamily="2" charset="0"/>
              </a:rPr>
              <a:t>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αγωτό ,   </a:t>
            </a:r>
            <a:r>
              <a:rPr lang="el-GR" sz="2400" dirty="0">
                <a:solidFill>
                  <a:schemeClr val="accent2">
                    <a:lumMod val="75000"/>
                  </a:schemeClr>
                </a:solidFill>
                <a:latin typeface="MariaAvraam" pitchFamily="2" charset="0"/>
              </a:rPr>
              <a:t>π</a:t>
            </a:r>
            <a:r>
              <a:rPr lang="el-GR" sz="2400" dirty="0">
                <a:solidFill>
                  <a:schemeClr val="tx2"/>
                </a:solidFill>
                <a:latin typeface="MariaAvraam" pitchFamily="2" charset="0"/>
              </a:rPr>
              <a:t>αγωτό .  </a:t>
            </a:r>
          </a:p>
        </p:txBody>
      </p:sp>
      <p:pic>
        <p:nvPicPr>
          <p:cNvPr id="308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3348038"/>
            <a:ext cx="7000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9" y="4046538"/>
            <a:ext cx="503237" cy="450850"/>
          </a:xfrm>
          <a:prstGeom prst="rect">
            <a:avLst/>
          </a:prstGeom>
          <a:noFill/>
          <a:ln w="76200">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3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1" y="5219701"/>
            <a:ext cx="7016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p:cNvPicPr>
            <a:picLocks noChangeAspect="1"/>
          </p:cNvPicPr>
          <p:nvPr/>
        </p:nvPicPr>
        <p:blipFill>
          <a:blip r:embed="rId4" cstate="print">
            <a:extLst>
              <a:ext uri="{28A0092B-C50C-407E-A947-70E740481C1C}">
                <a14:useLocalDpi xmlns:a14="http://schemas.microsoft.com/office/drawing/2010/main" val="0"/>
              </a:ext>
            </a:extLst>
          </a:blip>
          <a:srcRect l="2238" t="5428" r="2428" b="3719"/>
          <a:stretch>
            <a:fillRect/>
          </a:stretch>
        </p:blipFill>
        <p:spPr bwMode="auto">
          <a:xfrm>
            <a:off x="4224338" y="765176"/>
            <a:ext cx="36004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srcRect l="38027" b="55825"/>
          <a:stretch/>
        </p:blipFill>
        <p:spPr>
          <a:xfrm>
            <a:off x="1914525" y="4692651"/>
            <a:ext cx="508000" cy="473075"/>
          </a:xfrm>
          <a:prstGeom prst="rect">
            <a:avLst/>
          </a:prstGeom>
          <a:ln w="57150">
            <a:solidFill>
              <a:schemeClr val="accent2">
                <a:lumMod val="40000"/>
                <a:lumOff val="60000"/>
              </a:schemeClr>
            </a:solidFill>
          </a:ln>
        </p:spPr>
      </p:pic>
      <p:pic>
        <p:nvPicPr>
          <p:cNvPr id="16" name="Picture 15"/>
          <p:cNvPicPr>
            <a:picLocks noChangeAspect="1"/>
          </p:cNvPicPr>
          <p:nvPr/>
        </p:nvPicPr>
        <p:blipFill rotWithShape="1">
          <a:blip r:embed="rId5" cstate="print"/>
          <a:srcRect l="38027" b="55825"/>
          <a:stretch/>
        </p:blipFill>
        <p:spPr>
          <a:xfrm>
            <a:off x="1914525" y="5886451"/>
            <a:ext cx="508000" cy="473075"/>
          </a:xfrm>
          <a:prstGeom prst="rect">
            <a:avLst/>
          </a:prstGeom>
          <a:ln w="57150">
            <a:solidFill>
              <a:schemeClr val="accent2">
                <a:lumMod val="40000"/>
                <a:lumOff val="60000"/>
              </a:schemeClr>
            </a:solidFill>
          </a:ln>
        </p:spPr>
      </p:pic>
    </p:spTree>
    <p:extLst>
      <p:ext uri="{BB962C8B-B14F-4D97-AF65-F5344CB8AC3E}">
        <p14:creationId xmlns:p14="http://schemas.microsoft.com/office/powerpoint/2010/main" val="3159401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17CBC0-6D98-87FD-770D-9090C80D67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4160" y="4553498"/>
            <a:ext cx="1974650" cy="1217296"/>
          </a:xfrm>
          <a:prstGeom prst="rect">
            <a:avLst/>
          </a:prstGeom>
          <a:noFill/>
        </p:spPr>
      </p:pic>
      <p:pic>
        <p:nvPicPr>
          <p:cNvPr id="11" name="Picture 10">
            <a:extLst>
              <a:ext uri="{FF2B5EF4-FFF2-40B4-BE49-F238E27FC236}">
                <a16:creationId xmlns:a16="http://schemas.microsoft.com/office/drawing/2014/main" id="{5C80ED7D-F454-219D-3978-8F3372386B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8810" y="5111834"/>
            <a:ext cx="1626269" cy="1217296"/>
          </a:xfrm>
          <a:prstGeom prst="rect">
            <a:avLst/>
          </a:prstGeom>
          <a:noFill/>
          <a:ln>
            <a:solidFill>
              <a:schemeClr val="tx1"/>
            </a:solidFill>
          </a:ln>
        </p:spPr>
      </p:pic>
      <p:pic>
        <p:nvPicPr>
          <p:cNvPr id="12" name="Picture 11" descr="Diagram&#10;&#10;Description automatically generated">
            <a:extLst>
              <a:ext uri="{FF2B5EF4-FFF2-40B4-BE49-F238E27FC236}">
                <a16:creationId xmlns:a16="http://schemas.microsoft.com/office/drawing/2014/main" id="{48E5F1FE-1227-A178-E3B3-AD76FE5BC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079" y="5468949"/>
            <a:ext cx="1371600" cy="1152525"/>
          </a:xfrm>
          <a:prstGeom prst="rect">
            <a:avLst/>
          </a:prstGeom>
        </p:spPr>
      </p:pic>
      <p:pic>
        <p:nvPicPr>
          <p:cNvPr id="3" name="Picture 2">
            <a:extLst>
              <a:ext uri="{FF2B5EF4-FFF2-40B4-BE49-F238E27FC236}">
                <a16:creationId xmlns:a16="http://schemas.microsoft.com/office/drawing/2014/main" id="{BDD7C5D1-2C86-B704-6F62-554F9448B948}"/>
              </a:ext>
            </a:extLst>
          </p:cNvPr>
          <p:cNvPicPr>
            <a:picLocks noChangeAspect="1"/>
          </p:cNvPicPr>
          <p:nvPr/>
        </p:nvPicPr>
        <p:blipFill>
          <a:blip r:embed="rId6"/>
          <a:stretch>
            <a:fillRect/>
          </a:stretch>
        </p:blipFill>
        <p:spPr>
          <a:xfrm>
            <a:off x="5624376" y="105634"/>
            <a:ext cx="6380389" cy="4397736"/>
          </a:xfrm>
          <a:prstGeom prst="rect">
            <a:avLst/>
          </a:prstGeom>
        </p:spPr>
      </p:pic>
      <p:sp>
        <p:nvSpPr>
          <p:cNvPr id="4" name="TextBox 3">
            <a:extLst>
              <a:ext uri="{FF2B5EF4-FFF2-40B4-BE49-F238E27FC236}">
                <a16:creationId xmlns:a16="http://schemas.microsoft.com/office/drawing/2014/main" id="{8DA0DC22-1041-7AE1-16EA-B2FF970480E9}"/>
              </a:ext>
            </a:extLst>
          </p:cNvPr>
          <p:cNvSpPr txBox="1"/>
          <p:nvPr/>
        </p:nvSpPr>
        <p:spPr>
          <a:xfrm>
            <a:off x="524256" y="1333271"/>
            <a:ext cx="4559808" cy="3170099"/>
          </a:xfrm>
          <a:prstGeom prst="rect">
            <a:avLst/>
          </a:prstGeom>
          <a:noFill/>
        </p:spPr>
        <p:txBody>
          <a:bodyPr wrap="square">
            <a:spAutoFit/>
          </a:bodyPr>
          <a:lstStyle/>
          <a:p>
            <a:pPr rtl="0">
              <a:spcBef>
                <a:spcPts val="1200"/>
              </a:spcBef>
              <a:spcAft>
                <a:spcPts val="1200"/>
              </a:spcAft>
              <a:buNone/>
            </a:pPr>
            <a:r>
              <a:rPr lang="en-US" sz="3600" b="1" i="0" u="none" strike="noStrike" dirty="0">
                <a:solidFill>
                  <a:srgbClr val="000000"/>
                </a:solidFill>
                <a:effectLst/>
                <a:latin typeface="Arial" panose="020B0604020202020204" pitchFamily="34" charset="0"/>
              </a:rPr>
              <a:t>Writing Practice:</a:t>
            </a:r>
            <a:endParaRPr lang="en-US" sz="3600" b="0" dirty="0">
              <a:effectLst/>
            </a:endParaRPr>
          </a:p>
          <a:p>
            <a:pPr rtl="0" fontAlgn="base">
              <a:spcBef>
                <a:spcPts val="1200"/>
              </a:spcBef>
              <a:buFont typeface="Arial" panose="020B0604020202020204" pitchFamily="34" charset="0"/>
              <a:buChar char="•"/>
            </a:pPr>
            <a:r>
              <a:rPr lang="en-US" sz="3600" b="0" i="0" u="none" strike="noStrike" dirty="0">
                <a:solidFill>
                  <a:srgbClr val="000000"/>
                </a:solidFill>
                <a:effectLst/>
                <a:latin typeface="Arial" panose="020B0604020202020204" pitchFamily="34" charset="0"/>
              </a:rPr>
              <a:t>Correct stroke order</a:t>
            </a:r>
          </a:p>
          <a:p>
            <a:pPr rtl="0" fontAlgn="base">
              <a:buFont typeface="Arial" panose="020B0604020202020204" pitchFamily="34" charset="0"/>
              <a:buChar char="•"/>
            </a:pPr>
            <a:r>
              <a:rPr lang="en-US" sz="3600" b="0" i="0" u="none" strike="noStrike" dirty="0">
                <a:solidFill>
                  <a:srgbClr val="000000"/>
                </a:solidFill>
                <a:effectLst/>
                <a:latin typeface="Arial" panose="020B0604020202020204" pitchFamily="34" charset="0"/>
              </a:rPr>
              <a:t>Correct letter size</a:t>
            </a:r>
          </a:p>
          <a:p>
            <a:pPr rtl="0" fontAlgn="base">
              <a:spcAft>
                <a:spcPts val="1200"/>
              </a:spcAft>
              <a:buFont typeface="Arial" panose="020B0604020202020204" pitchFamily="34" charset="0"/>
              <a:buChar char="•"/>
            </a:pPr>
            <a:r>
              <a:rPr lang="en-US" sz="3600" b="0" i="0" u="none" strike="noStrike" dirty="0">
                <a:solidFill>
                  <a:srgbClr val="000000"/>
                </a:solidFill>
                <a:effectLst/>
                <a:latin typeface="Arial" panose="020B0604020202020204" pitchFamily="34" charset="0"/>
              </a:rPr>
              <a:t>Proper placement on the line</a:t>
            </a:r>
            <a:endParaRPr lang="en-US" sz="2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79426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96471-150A-E928-A05D-06EA56CF0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964" y="108234"/>
            <a:ext cx="4136204" cy="3102153"/>
          </a:xfrm>
          <a:prstGeom prst="rect">
            <a:avLst/>
          </a:prstGeom>
        </p:spPr>
      </p:pic>
      <p:pic>
        <p:nvPicPr>
          <p:cNvPr id="9" name="Picture 8">
            <a:extLst>
              <a:ext uri="{FF2B5EF4-FFF2-40B4-BE49-F238E27FC236}">
                <a16:creationId xmlns:a16="http://schemas.microsoft.com/office/drawing/2014/main" id="{64A092A9-B049-A90C-E5F7-0D4F5C7B1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931" y="66336"/>
            <a:ext cx="4602697" cy="3452023"/>
          </a:xfrm>
          <a:prstGeom prst="rect">
            <a:avLst/>
          </a:prstGeom>
        </p:spPr>
      </p:pic>
      <p:pic>
        <p:nvPicPr>
          <p:cNvPr id="11" name="Picture 10">
            <a:extLst>
              <a:ext uri="{FF2B5EF4-FFF2-40B4-BE49-F238E27FC236}">
                <a16:creationId xmlns:a16="http://schemas.microsoft.com/office/drawing/2014/main" id="{3FBC0AE2-C5AC-8922-E1E4-4E5DE8AFC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614" y="2778723"/>
            <a:ext cx="3932940" cy="2949705"/>
          </a:xfrm>
          <a:prstGeom prst="rect">
            <a:avLst/>
          </a:prstGeom>
        </p:spPr>
      </p:pic>
      <p:pic>
        <p:nvPicPr>
          <p:cNvPr id="15" name="Picture 14">
            <a:extLst>
              <a:ext uri="{FF2B5EF4-FFF2-40B4-BE49-F238E27FC236}">
                <a16:creationId xmlns:a16="http://schemas.microsoft.com/office/drawing/2014/main" id="{30F9B5B8-5502-25B5-EDFC-F71A2E0A3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649" y="189851"/>
            <a:ext cx="4552829" cy="3414622"/>
          </a:xfrm>
          <a:prstGeom prst="rect">
            <a:avLst/>
          </a:prstGeom>
        </p:spPr>
      </p:pic>
      <p:pic>
        <p:nvPicPr>
          <p:cNvPr id="17" name="Picture 16">
            <a:extLst>
              <a:ext uri="{FF2B5EF4-FFF2-40B4-BE49-F238E27FC236}">
                <a16:creationId xmlns:a16="http://schemas.microsoft.com/office/drawing/2014/main" id="{4B7BB19F-12B8-7AE9-5D29-C7DE226A9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5150" y="3214684"/>
            <a:ext cx="4083279" cy="3062459"/>
          </a:xfrm>
          <a:prstGeom prst="rect">
            <a:avLst/>
          </a:prstGeom>
        </p:spPr>
      </p:pic>
      <p:pic>
        <p:nvPicPr>
          <p:cNvPr id="18" name="Picture 17">
            <a:extLst>
              <a:ext uri="{FF2B5EF4-FFF2-40B4-BE49-F238E27FC236}">
                <a16:creationId xmlns:a16="http://schemas.microsoft.com/office/drawing/2014/main" id="{7B996750-008C-B17D-34B2-B4F6BEC7758A}"/>
              </a:ext>
            </a:extLst>
          </p:cNvPr>
          <p:cNvPicPr>
            <a:picLocks noChangeAspect="1"/>
          </p:cNvPicPr>
          <p:nvPr/>
        </p:nvPicPr>
        <p:blipFill>
          <a:blip r:embed="rId7"/>
          <a:stretch>
            <a:fillRect/>
          </a:stretch>
        </p:blipFill>
        <p:spPr>
          <a:xfrm>
            <a:off x="4677536" y="3751531"/>
            <a:ext cx="4083279" cy="3062459"/>
          </a:xfrm>
          <a:prstGeom prst="rect">
            <a:avLst/>
          </a:prstGeom>
        </p:spPr>
      </p:pic>
      <p:pic>
        <p:nvPicPr>
          <p:cNvPr id="20" name="Picture 19">
            <a:extLst>
              <a:ext uri="{FF2B5EF4-FFF2-40B4-BE49-F238E27FC236}">
                <a16:creationId xmlns:a16="http://schemas.microsoft.com/office/drawing/2014/main" id="{0EFBEE20-B454-777C-21E2-CFD95BC41820}"/>
              </a:ext>
            </a:extLst>
          </p:cNvPr>
          <p:cNvPicPr>
            <a:picLocks noChangeAspect="1"/>
          </p:cNvPicPr>
          <p:nvPr/>
        </p:nvPicPr>
        <p:blipFill>
          <a:blip r:embed="rId8"/>
          <a:stretch>
            <a:fillRect/>
          </a:stretch>
        </p:blipFill>
        <p:spPr>
          <a:xfrm>
            <a:off x="5123258" y="1640003"/>
            <a:ext cx="6179431" cy="3534855"/>
          </a:xfrm>
          <a:prstGeom prst="rect">
            <a:avLst/>
          </a:prstGeom>
        </p:spPr>
      </p:pic>
      <p:pic>
        <p:nvPicPr>
          <p:cNvPr id="22" name="Picture 21">
            <a:extLst>
              <a:ext uri="{FF2B5EF4-FFF2-40B4-BE49-F238E27FC236}">
                <a16:creationId xmlns:a16="http://schemas.microsoft.com/office/drawing/2014/main" id="{45374B9E-C2AE-95FA-7E39-F12A9DBB0776}"/>
              </a:ext>
            </a:extLst>
          </p:cNvPr>
          <p:cNvPicPr>
            <a:picLocks noChangeAspect="1"/>
          </p:cNvPicPr>
          <p:nvPr/>
        </p:nvPicPr>
        <p:blipFill rotWithShape="1">
          <a:blip r:embed="rId9"/>
          <a:srcRect t="4363" b="9315"/>
          <a:stretch/>
        </p:blipFill>
        <p:spPr>
          <a:xfrm>
            <a:off x="6907007" y="189851"/>
            <a:ext cx="3426300" cy="3943567"/>
          </a:xfrm>
          <a:prstGeom prst="rect">
            <a:avLst/>
          </a:prstGeom>
        </p:spPr>
      </p:pic>
      <p:pic>
        <p:nvPicPr>
          <p:cNvPr id="24" name="Picture 23">
            <a:extLst>
              <a:ext uri="{FF2B5EF4-FFF2-40B4-BE49-F238E27FC236}">
                <a16:creationId xmlns:a16="http://schemas.microsoft.com/office/drawing/2014/main" id="{695D6505-457C-9805-625B-54B6A1FB2F03}"/>
              </a:ext>
            </a:extLst>
          </p:cNvPr>
          <p:cNvPicPr>
            <a:picLocks noChangeAspect="1"/>
          </p:cNvPicPr>
          <p:nvPr/>
        </p:nvPicPr>
        <p:blipFill rotWithShape="1">
          <a:blip r:embed="rId10"/>
          <a:srcRect l="5570" t="-1209" r="4584" b="10197"/>
          <a:stretch/>
        </p:blipFill>
        <p:spPr>
          <a:xfrm>
            <a:off x="8473793" y="1086433"/>
            <a:ext cx="3106943" cy="4196327"/>
          </a:xfrm>
          <a:prstGeom prst="rect">
            <a:avLst/>
          </a:prstGeom>
        </p:spPr>
      </p:pic>
      <p:pic>
        <p:nvPicPr>
          <p:cNvPr id="26" name="Picture 25">
            <a:extLst>
              <a:ext uri="{FF2B5EF4-FFF2-40B4-BE49-F238E27FC236}">
                <a16:creationId xmlns:a16="http://schemas.microsoft.com/office/drawing/2014/main" id="{498CA6D3-2B71-0F5F-E73D-FA8CA5ADBB8A}"/>
              </a:ext>
            </a:extLst>
          </p:cNvPr>
          <p:cNvPicPr>
            <a:picLocks noChangeAspect="1"/>
          </p:cNvPicPr>
          <p:nvPr/>
        </p:nvPicPr>
        <p:blipFill rotWithShape="1">
          <a:blip r:embed="rId11"/>
          <a:srcRect b="6027"/>
          <a:stretch/>
        </p:blipFill>
        <p:spPr>
          <a:xfrm>
            <a:off x="5542647" y="3387041"/>
            <a:ext cx="2898148" cy="3287925"/>
          </a:xfrm>
          <a:prstGeom prst="rect">
            <a:avLst/>
          </a:prstGeom>
        </p:spPr>
      </p:pic>
      <p:pic>
        <p:nvPicPr>
          <p:cNvPr id="29" name="Picture 28">
            <a:extLst>
              <a:ext uri="{FF2B5EF4-FFF2-40B4-BE49-F238E27FC236}">
                <a16:creationId xmlns:a16="http://schemas.microsoft.com/office/drawing/2014/main" id="{2F26FFE7-D6CA-ED5F-530A-90A5B202A1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0246" y="905350"/>
            <a:ext cx="5740399" cy="4305299"/>
          </a:xfrm>
          <a:prstGeom prst="rect">
            <a:avLst/>
          </a:prstGeom>
        </p:spPr>
      </p:pic>
      <p:pic>
        <p:nvPicPr>
          <p:cNvPr id="6" name="Picture 5">
            <a:extLst>
              <a:ext uri="{FF2B5EF4-FFF2-40B4-BE49-F238E27FC236}">
                <a16:creationId xmlns:a16="http://schemas.microsoft.com/office/drawing/2014/main" id="{AB668836-F478-56B5-EB08-C96776D87DA6}"/>
              </a:ext>
            </a:extLst>
          </p:cNvPr>
          <p:cNvPicPr>
            <a:picLocks noChangeAspect="1"/>
          </p:cNvPicPr>
          <p:nvPr/>
        </p:nvPicPr>
        <p:blipFill>
          <a:blip r:embed="rId13"/>
          <a:stretch>
            <a:fillRect/>
          </a:stretch>
        </p:blipFill>
        <p:spPr>
          <a:xfrm>
            <a:off x="7949744" y="2808040"/>
            <a:ext cx="4083280" cy="3941726"/>
          </a:xfrm>
          <a:prstGeom prst="rect">
            <a:avLst/>
          </a:prstGeom>
        </p:spPr>
      </p:pic>
      <p:sp>
        <p:nvSpPr>
          <p:cNvPr id="4" name="TextBox 3">
            <a:extLst>
              <a:ext uri="{FF2B5EF4-FFF2-40B4-BE49-F238E27FC236}">
                <a16:creationId xmlns:a16="http://schemas.microsoft.com/office/drawing/2014/main" id="{C54330A9-7177-D7BB-1DFE-1CE7CD1BE3E9}"/>
              </a:ext>
            </a:extLst>
          </p:cNvPr>
          <p:cNvSpPr txBox="1"/>
          <p:nvPr/>
        </p:nvSpPr>
        <p:spPr>
          <a:xfrm>
            <a:off x="103669" y="733431"/>
            <a:ext cx="3959924" cy="5170646"/>
          </a:xfrm>
          <a:prstGeom prst="rect">
            <a:avLst/>
          </a:prstGeom>
          <a:noFill/>
        </p:spPr>
        <p:txBody>
          <a:bodyPr wrap="square">
            <a:spAutoFit/>
          </a:bodyPr>
          <a:lstStyle/>
          <a:p>
            <a:pPr rtl="0">
              <a:spcBef>
                <a:spcPts val="1200"/>
              </a:spcBef>
              <a:spcAft>
                <a:spcPts val="1200"/>
              </a:spcAft>
              <a:buNone/>
            </a:pPr>
            <a:r>
              <a:rPr lang="en-US" sz="3200" b="1" i="0" u="none" strike="noStrike" dirty="0">
                <a:solidFill>
                  <a:srgbClr val="000000"/>
                </a:solidFill>
                <a:effectLst/>
                <a:latin typeface="Arial" panose="020B0604020202020204" pitchFamily="34" charset="0"/>
              </a:rPr>
              <a:t>Fine Motor Skills:</a:t>
            </a:r>
            <a:br>
              <a:rPr lang="en-US" sz="3200" b="1" i="0" u="none" strike="noStrike" dirty="0">
                <a:solidFill>
                  <a:srgbClr val="000000"/>
                </a:solidFill>
                <a:effectLst/>
                <a:latin typeface="Arial" panose="020B0604020202020204" pitchFamily="34" charset="0"/>
              </a:rPr>
            </a:br>
            <a:r>
              <a:rPr lang="en-US" sz="3200" b="0" i="0" u="none" strike="noStrike" dirty="0">
                <a:solidFill>
                  <a:srgbClr val="000000"/>
                </a:solidFill>
                <a:effectLst/>
                <a:latin typeface="Arial" panose="020B0604020202020204" pitchFamily="34" charset="0"/>
              </a:rPr>
              <a:t>Coloring, playdough, tweezers with small items, clothespins, elastic bands, threading yarn through beads or buttons</a:t>
            </a:r>
            <a:endParaRPr lang="en-US" sz="3200" b="0" dirty="0">
              <a:effectLst/>
            </a:endParaRPr>
          </a:p>
          <a:p>
            <a:pPr>
              <a:buNone/>
            </a:pPr>
            <a:br>
              <a:rPr lang="en-US" sz="3200" dirty="0"/>
            </a:br>
            <a:endParaRPr lang="en-CY" sz="3200" dirty="0"/>
          </a:p>
        </p:txBody>
      </p:sp>
    </p:spTree>
    <p:extLst>
      <p:ext uri="{BB962C8B-B14F-4D97-AF65-F5344CB8AC3E}">
        <p14:creationId xmlns:p14="http://schemas.microsoft.com/office/powerpoint/2010/main" val="14084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8"/>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6"/>
                                        </p:tgtEl>
                                      </p:cBhvr>
                                    </p:animEffect>
                                    <p:set>
                                      <p:cBhvr>
                                        <p:cTn id="100" dur="1" fill="hold">
                                          <p:stCondLst>
                                            <p:cond delay="499"/>
                                          </p:stCondLst>
                                        </p:cTn>
                                        <p:tgtEl>
                                          <p:spTgt spid="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1000"/>
                                        <p:tgtEl>
                                          <p:spTgt spid="29"/>
                                        </p:tgtEl>
                                      </p:cBhvr>
                                    </p:animEffect>
                                    <p:anim calcmode="lin" valueType="num">
                                      <p:cBhvr>
                                        <p:cTn id="110" dur="1000" fill="hold"/>
                                        <p:tgtEl>
                                          <p:spTgt spid="29"/>
                                        </p:tgtEl>
                                        <p:attrNameLst>
                                          <p:attrName>ppt_x</p:attrName>
                                        </p:attrNameLst>
                                      </p:cBhvr>
                                      <p:tavLst>
                                        <p:tav tm="0">
                                          <p:val>
                                            <p:strVal val="#ppt_x"/>
                                          </p:val>
                                        </p:tav>
                                        <p:tav tm="100000">
                                          <p:val>
                                            <p:strVal val="#ppt_x"/>
                                          </p:val>
                                        </p:tav>
                                      </p:tavLst>
                                    </p:anim>
                                    <p:anim calcmode="lin" valueType="num">
                                      <p:cBhvr>
                                        <p:cTn id="11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3910E-1835-B3A0-F4AC-332A198315D6}"/>
              </a:ext>
            </a:extLst>
          </p:cNvPr>
          <p:cNvPicPr>
            <a:picLocks noChangeAspect="1"/>
          </p:cNvPicPr>
          <p:nvPr/>
        </p:nvPicPr>
        <p:blipFill>
          <a:blip r:embed="rId2"/>
          <a:stretch>
            <a:fillRect/>
          </a:stretch>
        </p:blipFill>
        <p:spPr>
          <a:xfrm>
            <a:off x="259377" y="1643896"/>
            <a:ext cx="3009213" cy="4152917"/>
          </a:xfrm>
          <a:prstGeom prst="rect">
            <a:avLst/>
          </a:prstGeom>
        </p:spPr>
      </p:pic>
      <p:pic>
        <p:nvPicPr>
          <p:cNvPr id="5" name="Picture 4">
            <a:extLst>
              <a:ext uri="{FF2B5EF4-FFF2-40B4-BE49-F238E27FC236}">
                <a16:creationId xmlns:a16="http://schemas.microsoft.com/office/drawing/2014/main" id="{609279E6-1DCF-E860-08BC-E8C94C118F83}"/>
              </a:ext>
            </a:extLst>
          </p:cNvPr>
          <p:cNvPicPr>
            <a:picLocks noChangeAspect="1"/>
          </p:cNvPicPr>
          <p:nvPr/>
        </p:nvPicPr>
        <p:blipFill>
          <a:blip r:embed="rId3"/>
          <a:stretch>
            <a:fillRect/>
          </a:stretch>
        </p:blipFill>
        <p:spPr>
          <a:xfrm>
            <a:off x="2596930" y="2608347"/>
            <a:ext cx="2821676" cy="3935495"/>
          </a:xfrm>
          <a:prstGeom prst="rect">
            <a:avLst/>
          </a:prstGeom>
        </p:spPr>
      </p:pic>
      <p:sp>
        <p:nvSpPr>
          <p:cNvPr id="4" name="TextBox 3">
            <a:extLst>
              <a:ext uri="{FF2B5EF4-FFF2-40B4-BE49-F238E27FC236}">
                <a16:creationId xmlns:a16="http://schemas.microsoft.com/office/drawing/2014/main" id="{EDE971C1-A1B9-66C8-49C5-91337733C653}"/>
              </a:ext>
            </a:extLst>
          </p:cNvPr>
          <p:cNvSpPr txBox="1"/>
          <p:nvPr/>
        </p:nvSpPr>
        <p:spPr>
          <a:xfrm>
            <a:off x="5875412" y="1487424"/>
            <a:ext cx="6096000" cy="2862322"/>
          </a:xfrm>
          <a:prstGeom prst="rect">
            <a:avLst/>
          </a:prstGeom>
          <a:noFill/>
        </p:spPr>
        <p:txBody>
          <a:bodyPr wrap="square">
            <a:spAutoFit/>
          </a:bodyPr>
          <a:lstStyle/>
          <a:p>
            <a:pPr algn="just" rtl="0">
              <a:spcBef>
                <a:spcPts val="1200"/>
              </a:spcBef>
              <a:spcAft>
                <a:spcPts val="1200"/>
              </a:spcAft>
              <a:buNone/>
            </a:pPr>
            <a:r>
              <a:rPr lang="en-US" sz="3200" b="1" i="0" u="none" strike="noStrike" dirty="0">
                <a:solidFill>
                  <a:srgbClr val="000000"/>
                </a:solidFill>
                <a:effectLst/>
                <a:latin typeface="Arial" panose="020B0604020202020204" pitchFamily="34" charset="0"/>
              </a:rPr>
              <a:t>Day 2:</a:t>
            </a:r>
            <a:endParaRPr lang="en-US" sz="3200" b="0" dirty="0">
              <a:effectLst/>
            </a:endParaRPr>
          </a:p>
          <a:p>
            <a:pPr algn="just" rtl="0" fontAlgn="base">
              <a:spcBef>
                <a:spcPts val="1200"/>
              </a:spcBef>
              <a:buFont typeface="Arial" panose="020B0604020202020204" pitchFamily="34" charset="0"/>
              <a:buChar char="•"/>
            </a:pPr>
            <a:r>
              <a:rPr lang="en-US" sz="3200" b="0" i="0" u="none" strike="noStrike" dirty="0">
                <a:solidFill>
                  <a:srgbClr val="000000"/>
                </a:solidFill>
                <a:effectLst/>
                <a:latin typeface="Arial" panose="020B0604020202020204" pitchFamily="34" charset="0"/>
              </a:rPr>
              <a:t>Syllables and Reading Card</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Building words and sentences</a:t>
            </a:r>
          </a:p>
          <a:p>
            <a:pPr algn="just" rtl="0" fontAlgn="base">
              <a:buFont typeface="Arial" panose="020B0604020202020204" pitchFamily="34" charset="0"/>
              <a:buChar char="•"/>
            </a:pPr>
            <a:r>
              <a:rPr lang="en-US" sz="3200" b="0" i="0" u="none" strike="noStrike" dirty="0">
                <a:solidFill>
                  <a:srgbClr val="000000"/>
                </a:solidFill>
                <a:effectLst/>
                <a:latin typeface="Arial" panose="020B0604020202020204" pitchFamily="34" charset="0"/>
              </a:rPr>
              <a:t>Grammar endings</a:t>
            </a:r>
          </a:p>
          <a:p>
            <a:pPr algn="just" rtl="0" fontAlgn="base">
              <a:spcAft>
                <a:spcPts val="1200"/>
              </a:spcAft>
              <a:buFont typeface="Arial" panose="020B0604020202020204" pitchFamily="34" charset="0"/>
              <a:buChar char="•"/>
            </a:pPr>
            <a:r>
              <a:rPr lang="en-US" sz="3200" b="0" i="0" u="none" strike="noStrike" dirty="0">
                <a:solidFill>
                  <a:srgbClr val="000000"/>
                </a:solidFill>
                <a:effectLst/>
                <a:latin typeface="Arial" panose="020B0604020202020204" pitchFamily="34" charset="0"/>
              </a:rPr>
              <a:t>Writing exercises &amp; spelling</a:t>
            </a:r>
          </a:p>
        </p:txBody>
      </p:sp>
    </p:spTree>
    <p:extLst>
      <p:ext uri="{BB962C8B-B14F-4D97-AF65-F5344CB8AC3E}">
        <p14:creationId xmlns:p14="http://schemas.microsoft.com/office/powerpoint/2010/main" val="3262684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28800" y="30480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a:solidFill>
                  <a:prstClr val="black"/>
                </a:solidFill>
                <a:latin typeface="MariaAvraam" pitchFamily="2" charset="0"/>
              </a:rPr>
              <a:t>φα</a:t>
            </a:r>
            <a:endParaRPr lang="en-US" sz="5400" dirty="0">
              <a:solidFill>
                <a:prstClr val="black"/>
              </a:solidFill>
              <a:latin typeface="MariaAvraam" pitchFamily="2" charset="0"/>
            </a:endParaRPr>
          </a:p>
        </p:txBody>
      </p:sp>
      <p:sp>
        <p:nvSpPr>
          <p:cNvPr id="3" name="Oval 2"/>
          <p:cNvSpPr/>
          <p:nvPr/>
        </p:nvSpPr>
        <p:spPr>
          <a:xfrm>
            <a:off x="4191000" y="2286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a:solidFill>
                  <a:prstClr val="black"/>
                </a:solidFill>
                <a:latin typeface="MariaAvraam" pitchFamily="2" charset="0"/>
              </a:rPr>
              <a:t>φο</a:t>
            </a:r>
            <a:endParaRPr lang="en-US" sz="5400" dirty="0">
              <a:solidFill>
                <a:prstClr val="black"/>
              </a:solidFill>
              <a:latin typeface="MariaAvraam" pitchFamily="2" charset="0"/>
            </a:endParaRPr>
          </a:p>
        </p:txBody>
      </p:sp>
      <p:sp>
        <p:nvSpPr>
          <p:cNvPr id="4" name="Oval 3"/>
          <p:cNvSpPr/>
          <p:nvPr/>
        </p:nvSpPr>
        <p:spPr>
          <a:xfrm>
            <a:off x="6629400" y="32004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a:solidFill>
                  <a:prstClr val="black"/>
                </a:solidFill>
                <a:latin typeface="MariaAvraam" pitchFamily="2" charset="0"/>
              </a:rPr>
              <a:t>φε</a:t>
            </a:r>
            <a:endParaRPr lang="en-US" sz="5400" dirty="0">
              <a:solidFill>
                <a:prstClr val="black"/>
              </a:solidFill>
              <a:latin typeface="MariaAvraam" pitchFamily="2" charset="0"/>
            </a:endParaRPr>
          </a:p>
        </p:txBody>
      </p:sp>
      <p:sp>
        <p:nvSpPr>
          <p:cNvPr id="5" name="Oval 4"/>
          <p:cNvSpPr/>
          <p:nvPr/>
        </p:nvSpPr>
        <p:spPr>
          <a:xfrm>
            <a:off x="8686800" y="3810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err="1">
                <a:solidFill>
                  <a:prstClr val="black"/>
                </a:solidFill>
                <a:latin typeface="MariaAvraam" pitchFamily="2" charset="0"/>
              </a:rPr>
              <a:t>φυ</a:t>
            </a:r>
            <a:endParaRPr lang="en-US" sz="5400" dirty="0">
              <a:solidFill>
                <a:prstClr val="black"/>
              </a:solidFill>
              <a:latin typeface="MariaAvraam" pitchFamily="2" charset="0"/>
            </a:endParaRPr>
          </a:p>
        </p:txBody>
      </p:sp>
      <p:pic>
        <p:nvPicPr>
          <p:cNvPr id="6" name="Picture 5" descr="http://parenting.leehansen.com/downloads/clipart/autumn/images/autumn-leaves.gif"/>
          <p:cNvPicPr/>
          <p:nvPr/>
        </p:nvPicPr>
        <p:blipFill>
          <a:blip r:embed="rId3" r:link="rId4" cstate="print">
            <a:lum bright="18000"/>
            <a:extLst>
              <a:ext uri="{28A0092B-C50C-407E-A947-70E740481C1C}">
                <a14:useLocalDpi xmlns:a14="http://schemas.microsoft.com/office/drawing/2010/main" val="0"/>
              </a:ext>
            </a:extLst>
          </a:blip>
          <a:srcRect/>
          <a:stretch>
            <a:fillRect/>
          </a:stretch>
        </p:blipFill>
        <p:spPr bwMode="auto">
          <a:xfrm>
            <a:off x="8839200" y="1752600"/>
            <a:ext cx="1371600" cy="1447800"/>
          </a:xfrm>
          <a:prstGeom prst="rect">
            <a:avLst/>
          </a:prstGeom>
          <a:noFill/>
          <a:ln>
            <a:noFill/>
          </a:ln>
        </p:spPr>
      </p:pic>
      <p:pic>
        <p:nvPicPr>
          <p:cNvPr id="7" name="Picture 6" descr="http://titania.stockton.edu/stk37816/files/2008/11/whale_58.jpg"/>
          <p:cNvPicPr/>
          <p:nvPr/>
        </p:nvPicPr>
        <p:blipFill>
          <a:blip r:embed="rId5" r:link="rId6" cstate="print">
            <a:lum bright="18000" contrast="-12000"/>
            <a:extLst>
              <a:ext uri="{28A0092B-C50C-407E-A947-70E740481C1C}">
                <a14:useLocalDpi xmlns:a14="http://schemas.microsoft.com/office/drawing/2010/main" val="0"/>
              </a:ext>
            </a:extLst>
          </a:blip>
          <a:srcRect/>
          <a:stretch>
            <a:fillRect/>
          </a:stretch>
        </p:blipFill>
        <p:spPr bwMode="auto">
          <a:xfrm>
            <a:off x="1676400" y="4343400"/>
            <a:ext cx="1828800" cy="1447800"/>
          </a:xfrm>
          <a:prstGeom prst="rect">
            <a:avLst/>
          </a:prstGeom>
          <a:noFill/>
          <a:ln>
            <a:noFill/>
          </a:ln>
        </p:spPr>
      </p:pic>
      <p:pic>
        <p:nvPicPr>
          <p:cNvPr id="8" name="Picture 7" descr="http://www.clipartheaven.com/clipart/seasons_&amp;_weather/moon_&amp;_stars_2.gif"/>
          <p:cNvPicPr/>
          <p:nvPr/>
        </p:nvPicPr>
        <p:blipFill>
          <a:blip r:embed="rId7" r:link="rId8" cstate="print">
            <a:lum bright="24000"/>
            <a:extLst>
              <a:ext uri="{28A0092B-C50C-407E-A947-70E740481C1C}">
                <a14:useLocalDpi xmlns:a14="http://schemas.microsoft.com/office/drawing/2010/main" val="0"/>
              </a:ext>
            </a:extLst>
          </a:blip>
          <a:srcRect/>
          <a:stretch>
            <a:fillRect/>
          </a:stretch>
        </p:blipFill>
        <p:spPr bwMode="auto">
          <a:xfrm>
            <a:off x="6781800" y="4572000"/>
            <a:ext cx="1600200" cy="1371600"/>
          </a:xfrm>
          <a:prstGeom prst="rect">
            <a:avLst/>
          </a:prstGeom>
          <a:noFill/>
          <a:ln>
            <a:noFill/>
          </a:ln>
        </p:spPr>
      </p:pic>
      <p:pic>
        <p:nvPicPr>
          <p:cNvPr id="10" name="Picture 9" descr="http://www.imajlar.com/free_clipart/object_clipart/object_clipart_dress.gif"/>
          <p:cNvPicPr/>
          <p:nvPr/>
        </p:nvPicPr>
        <p:blipFill>
          <a:blip r:embed="rId9" r:link="rId10" cstate="print">
            <a:lum bright="18000"/>
            <a:extLst>
              <a:ext uri="{28A0092B-C50C-407E-A947-70E740481C1C}">
                <a14:useLocalDpi xmlns:a14="http://schemas.microsoft.com/office/drawing/2010/main" val="0"/>
              </a:ext>
            </a:extLst>
          </a:blip>
          <a:srcRect/>
          <a:stretch>
            <a:fillRect/>
          </a:stretch>
        </p:blipFill>
        <p:spPr bwMode="auto">
          <a:xfrm>
            <a:off x="4038600" y="1447800"/>
            <a:ext cx="1600200" cy="1676400"/>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28800" y="30480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err="1">
                <a:solidFill>
                  <a:prstClr val="black"/>
                </a:solidFill>
                <a:latin typeface="MariaAvraam" pitchFamily="2" charset="0"/>
              </a:rPr>
              <a:t>φω</a:t>
            </a:r>
            <a:endParaRPr lang="en-US" sz="5400" dirty="0">
              <a:solidFill>
                <a:prstClr val="black"/>
              </a:solidFill>
              <a:latin typeface="MariaAvraam" pitchFamily="2" charset="0"/>
            </a:endParaRPr>
          </a:p>
        </p:txBody>
      </p:sp>
      <p:sp>
        <p:nvSpPr>
          <p:cNvPr id="3" name="Oval 2"/>
          <p:cNvSpPr/>
          <p:nvPr/>
        </p:nvSpPr>
        <p:spPr>
          <a:xfrm>
            <a:off x="4191000" y="2286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a:solidFill>
                  <a:prstClr val="black"/>
                </a:solidFill>
                <a:latin typeface="MariaAvraam" pitchFamily="2" charset="0"/>
              </a:rPr>
              <a:t>φο</a:t>
            </a:r>
            <a:endParaRPr lang="en-US" sz="5400" dirty="0">
              <a:solidFill>
                <a:prstClr val="black"/>
              </a:solidFill>
              <a:latin typeface="MariaAvraam" pitchFamily="2" charset="0"/>
            </a:endParaRPr>
          </a:p>
        </p:txBody>
      </p:sp>
      <p:sp>
        <p:nvSpPr>
          <p:cNvPr id="4" name="Oval 3"/>
          <p:cNvSpPr/>
          <p:nvPr/>
        </p:nvSpPr>
        <p:spPr>
          <a:xfrm>
            <a:off x="6629400" y="32004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a:solidFill>
                  <a:prstClr val="black"/>
                </a:solidFill>
                <a:latin typeface="MariaAvraam" pitchFamily="2" charset="0"/>
              </a:rPr>
              <a:t>φε</a:t>
            </a:r>
            <a:endParaRPr lang="en-US" sz="5400" dirty="0">
              <a:solidFill>
                <a:prstClr val="black"/>
              </a:solidFill>
              <a:latin typeface="MariaAvraam" pitchFamily="2" charset="0"/>
            </a:endParaRPr>
          </a:p>
        </p:txBody>
      </p:sp>
      <p:sp>
        <p:nvSpPr>
          <p:cNvPr id="5" name="Oval 4"/>
          <p:cNvSpPr/>
          <p:nvPr/>
        </p:nvSpPr>
        <p:spPr>
          <a:xfrm>
            <a:off x="8686800" y="381000"/>
            <a:ext cx="1600200" cy="1447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sz="5400" dirty="0" err="1">
                <a:solidFill>
                  <a:prstClr val="black"/>
                </a:solidFill>
                <a:latin typeface="MariaAvraam" pitchFamily="2" charset="0"/>
              </a:rPr>
              <a:t>φυ</a:t>
            </a:r>
            <a:endParaRPr lang="en-US" sz="5400" dirty="0">
              <a:solidFill>
                <a:prstClr val="black"/>
              </a:solidFill>
              <a:latin typeface="MariaAvraam" pitchFamily="2" charset="0"/>
            </a:endParaRPr>
          </a:p>
        </p:txBody>
      </p:sp>
      <p:pic>
        <p:nvPicPr>
          <p:cNvPr id="6" name="Picture 5" descr="http://parenting.leehansen.com/downloads/clipart/autumn/images/autumn-leaves.gif"/>
          <p:cNvPicPr/>
          <p:nvPr/>
        </p:nvPicPr>
        <p:blipFill>
          <a:blip r:embed="rId2" r:link="rId3" cstate="print">
            <a:lum bright="18000"/>
            <a:extLst>
              <a:ext uri="{28A0092B-C50C-407E-A947-70E740481C1C}">
                <a14:useLocalDpi xmlns:a14="http://schemas.microsoft.com/office/drawing/2010/main" val="0"/>
              </a:ext>
            </a:extLst>
          </a:blip>
          <a:srcRect/>
          <a:stretch>
            <a:fillRect/>
          </a:stretch>
        </p:blipFill>
        <p:spPr bwMode="auto">
          <a:xfrm>
            <a:off x="8839200" y="1752600"/>
            <a:ext cx="1371600" cy="1447800"/>
          </a:xfrm>
          <a:prstGeom prst="rect">
            <a:avLst/>
          </a:prstGeom>
          <a:noFill/>
          <a:ln>
            <a:noFill/>
          </a:ln>
        </p:spPr>
      </p:pic>
      <p:pic>
        <p:nvPicPr>
          <p:cNvPr id="8" name="Picture 7" descr="http://www.clipartheaven.com/clipart/seasons_&amp;_weather/moon_&amp;_stars_2.gif"/>
          <p:cNvPicPr/>
          <p:nvPr/>
        </p:nvPicPr>
        <p:blipFill>
          <a:blip r:embed="rId4" r:link="rId5" cstate="print">
            <a:lum bright="24000"/>
            <a:extLst>
              <a:ext uri="{28A0092B-C50C-407E-A947-70E740481C1C}">
                <a14:useLocalDpi xmlns:a14="http://schemas.microsoft.com/office/drawing/2010/main" val="0"/>
              </a:ext>
            </a:extLst>
          </a:blip>
          <a:srcRect/>
          <a:stretch>
            <a:fillRect/>
          </a:stretch>
        </p:blipFill>
        <p:spPr bwMode="auto">
          <a:xfrm>
            <a:off x="6781800" y="4572000"/>
            <a:ext cx="1600200" cy="1371600"/>
          </a:xfrm>
          <a:prstGeom prst="rect">
            <a:avLst/>
          </a:prstGeom>
          <a:noFill/>
          <a:ln>
            <a:noFill/>
          </a:ln>
        </p:spPr>
      </p:pic>
      <p:pic>
        <p:nvPicPr>
          <p:cNvPr id="10" name="Picture 9" descr="http://www.imajlar.com/free_clipart/object_clipart/object_clipart_dress.gif"/>
          <p:cNvPicPr/>
          <p:nvPr/>
        </p:nvPicPr>
        <p:blipFill>
          <a:blip r:embed="rId6" r:link="rId7" cstate="print">
            <a:lum bright="18000"/>
            <a:extLst>
              <a:ext uri="{28A0092B-C50C-407E-A947-70E740481C1C}">
                <a14:useLocalDpi xmlns:a14="http://schemas.microsoft.com/office/drawing/2010/main" val="0"/>
              </a:ext>
            </a:extLst>
          </a:blip>
          <a:srcRect/>
          <a:stretch>
            <a:fillRect/>
          </a:stretch>
        </p:blipFill>
        <p:spPr bwMode="auto">
          <a:xfrm>
            <a:off x="4038600" y="1447800"/>
            <a:ext cx="1600200" cy="1676400"/>
          </a:xfrm>
          <a:prstGeom prst="rect">
            <a:avLst/>
          </a:prstGeom>
          <a:noFill/>
          <a:ln>
            <a:noFill/>
          </a:ln>
        </p:spPr>
      </p:pic>
      <p:pic>
        <p:nvPicPr>
          <p:cNvPr id="11" name="Picture 10" descr="http://www.clipartguide.com/_named_clipart_images/0511-0704-0515-4560_Easter_Eggs_in_a_Nest_clipart_image.jpg"/>
          <p:cNvPicPr/>
          <p:nvPr/>
        </p:nvPicPr>
        <p:blipFill>
          <a:blip r:embed="rId8" r:link="rId9" cstate="print">
            <a:lum bright="6000"/>
            <a:extLst>
              <a:ext uri="{28A0092B-C50C-407E-A947-70E740481C1C}">
                <a14:useLocalDpi xmlns:a14="http://schemas.microsoft.com/office/drawing/2010/main" val="0"/>
              </a:ext>
            </a:extLst>
          </a:blip>
          <a:srcRect/>
          <a:stretch>
            <a:fillRect/>
          </a:stretch>
        </p:blipFill>
        <p:spPr bwMode="auto">
          <a:xfrm>
            <a:off x="1676400" y="4648200"/>
            <a:ext cx="1981200" cy="1981200"/>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79203-51B7-C5B8-BBBD-29D483ACFAD6}"/>
              </a:ext>
            </a:extLst>
          </p:cNvPr>
          <p:cNvSpPr txBox="1"/>
          <p:nvPr/>
        </p:nvSpPr>
        <p:spPr>
          <a:xfrm>
            <a:off x="175365" y="212943"/>
            <a:ext cx="7828767" cy="6432530"/>
          </a:xfrm>
          <a:prstGeom prst="rect">
            <a:avLst/>
          </a:prstGeom>
          <a:noFill/>
        </p:spPr>
        <p:txBody>
          <a:bodyPr wrap="square" rtlCol="0">
            <a:spAutoFit/>
          </a:bodyPr>
          <a:lstStyle/>
          <a:p>
            <a:r>
              <a:rPr lang="en-US" sz="3800" dirty="0">
                <a:solidFill>
                  <a:schemeClr val="accent2">
                    <a:lumMod val="75000"/>
                  </a:schemeClr>
                </a:solidFill>
                <a:latin typeface="Comic Sans MS" panose="030F0702030302020204" pitchFamily="66" charset="0"/>
              </a:rPr>
              <a:t>Reading Tab and Practice Hyphenation:</a:t>
            </a:r>
          </a:p>
          <a:p>
            <a:r>
              <a:rPr lang="en-US" sz="2800" dirty="0">
                <a:latin typeface="Comic Sans MS" panose="030F0702030302020204" pitchFamily="66" charset="0"/>
              </a:rPr>
              <a:t>I say a syllable and the child points to it on the tab.
I point to a syllable and the child reads it on the tab.
I say a syllable and the child writes it down.
I say a word and the child writes the first syllable (only with consonants we were taught).
I say a syllable and the child says words that contain it. 
I write words that contain the syllables and the child colors them.</a:t>
            </a:r>
            <a:endParaRPr lang="en-US" sz="4400" dirty="0">
              <a:latin typeface="Comic Sans MS" panose="030F0702030302020204" pitchFamily="66" charset="0"/>
            </a:endParaRPr>
          </a:p>
        </p:txBody>
      </p:sp>
      <p:pic>
        <p:nvPicPr>
          <p:cNvPr id="6" name="Picture 5">
            <a:extLst>
              <a:ext uri="{FF2B5EF4-FFF2-40B4-BE49-F238E27FC236}">
                <a16:creationId xmlns:a16="http://schemas.microsoft.com/office/drawing/2014/main" id="{D1D313D6-8FC5-F6B3-38C9-1D40C18A506E}"/>
              </a:ext>
            </a:extLst>
          </p:cNvPr>
          <p:cNvPicPr>
            <a:picLocks noChangeAspect="1"/>
          </p:cNvPicPr>
          <p:nvPr/>
        </p:nvPicPr>
        <p:blipFill>
          <a:blip r:embed="rId2"/>
          <a:stretch>
            <a:fillRect/>
          </a:stretch>
        </p:blipFill>
        <p:spPr>
          <a:xfrm>
            <a:off x="8004132" y="726509"/>
            <a:ext cx="4001477" cy="5793288"/>
          </a:xfrm>
          <a:prstGeom prst="rect">
            <a:avLst/>
          </a:prstGeom>
        </p:spPr>
      </p:pic>
    </p:spTree>
    <p:extLst>
      <p:ext uri="{BB962C8B-B14F-4D97-AF65-F5344CB8AC3E}">
        <p14:creationId xmlns:p14="http://schemas.microsoft.com/office/powerpoint/2010/main" val="397666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79203-51B7-C5B8-BBBD-29D483ACFAD6}"/>
              </a:ext>
            </a:extLst>
          </p:cNvPr>
          <p:cNvSpPr txBox="1"/>
          <p:nvPr/>
        </p:nvSpPr>
        <p:spPr>
          <a:xfrm>
            <a:off x="175365" y="212943"/>
            <a:ext cx="11874673" cy="4124206"/>
          </a:xfrm>
          <a:prstGeom prst="rect">
            <a:avLst/>
          </a:prstGeom>
          <a:noFill/>
        </p:spPr>
        <p:txBody>
          <a:bodyPr wrap="square" rtlCol="0">
            <a:spAutoFit/>
          </a:bodyPr>
          <a:lstStyle/>
          <a:p>
            <a:r>
              <a:rPr lang="en-US" sz="3800" dirty="0">
                <a:solidFill>
                  <a:schemeClr val="accent2">
                    <a:lumMod val="75000"/>
                  </a:schemeClr>
                </a:solidFill>
                <a:latin typeface="Comic Sans MS" panose="030F0702030302020204" pitchFamily="66" charset="0"/>
              </a:rPr>
              <a:t>Reading Tab and Practice Hyphenation:</a:t>
            </a:r>
          </a:p>
          <a:p>
            <a:r>
              <a:rPr lang="en-US" sz="2800" dirty="0">
                <a:latin typeface="Comic Sans MS" panose="030F0702030302020204" pitchFamily="66" charset="0"/>
              </a:rPr>
              <a:t>1. I change, add or remove a letter and the child reads.</a:t>
            </a:r>
            <a:endParaRPr lang="el-GR"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pPr marL="514350" indent="-514350">
              <a:buAutoNum type="arabicPeriod"/>
            </a:pPr>
            <a:endParaRPr lang="en-US" sz="2800" dirty="0">
              <a:latin typeface="Comic Sans MS" panose="030F0702030302020204" pitchFamily="66" charset="0"/>
            </a:endParaRPr>
          </a:p>
          <a:p>
            <a:pPr marL="514350" indent="-514350">
              <a:buAutoNum type="arabicPeriod"/>
            </a:pPr>
            <a:endParaRPr lang="en-US" sz="2800" dirty="0">
              <a:latin typeface="Comic Sans MS" panose="030F0702030302020204" pitchFamily="66" charset="0"/>
            </a:endParaRPr>
          </a:p>
          <a:p>
            <a:endParaRPr lang="el-GR" sz="2800" dirty="0">
              <a:latin typeface="Comic Sans MS" panose="030F0702030302020204" pitchFamily="66" charset="0"/>
            </a:endParaRPr>
          </a:p>
          <a:p>
            <a:r>
              <a:rPr lang="en-US" sz="2800" dirty="0">
                <a:latin typeface="Comic Sans MS" panose="030F0702030302020204" pitchFamily="66" charset="0"/>
              </a:rPr>
              <a:t>2. I change or add a syllable and the child reads it.</a:t>
            </a:r>
            <a:endParaRPr lang="en-US" sz="4400" dirty="0">
              <a:latin typeface="Comic Sans MS" panose="030F0702030302020204" pitchFamily="66" charset="0"/>
            </a:endParaRPr>
          </a:p>
        </p:txBody>
      </p:sp>
      <p:pic>
        <p:nvPicPr>
          <p:cNvPr id="7" name="Picture 6">
            <a:extLst>
              <a:ext uri="{FF2B5EF4-FFF2-40B4-BE49-F238E27FC236}">
                <a16:creationId xmlns:a16="http://schemas.microsoft.com/office/drawing/2014/main" id="{51035C38-795D-5BEC-CD01-7097224F7971}"/>
              </a:ext>
            </a:extLst>
          </p:cNvPr>
          <p:cNvPicPr>
            <a:picLocks noChangeAspect="1"/>
          </p:cNvPicPr>
          <p:nvPr/>
        </p:nvPicPr>
        <p:blipFill>
          <a:blip r:embed="rId3"/>
          <a:stretch>
            <a:fillRect/>
          </a:stretch>
        </p:blipFill>
        <p:spPr>
          <a:xfrm rot="16200000">
            <a:off x="3884049" y="-815400"/>
            <a:ext cx="2344579" cy="6858000"/>
          </a:xfrm>
          <a:prstGeom prst="rect">
            <a:avLst/>
          </a:prstGeom>
        </p:spPr>
      </p:pic>
      <p:pic>
        <p:nvPicPr>
          <p:cNvPr id="10" name="Picture 9">
            <a:extLst>
              <a:ext uri="{FF2B5EF4-FFF2-40B4-BE49-F238E27FC236}">
                <a16:creationId xmlns:a16="http://schemas.microsoft.com/office/drawing/2014/main" id="{D63518C9-3ED9-4427-5C06-4DB21CB96995}"/>
              </a:ext>
            </a:extLst>
          </p:cNvPr>
          <p:cNvPicPr>
            <a:picLocks noChangeAspect="1"/>
          </p:cNvPicPr>
          <p:nvPr/>
        </p:nvPicPr>
        <p:blipFill>
          <a:blip r:embed="rId4"/>
          <a:stretch>
            <a:fillRect/>
          </a:stretch>
        </p:blipFill>
        <p:spPr>
          <a:xfrm rot="16200000">
            <a:off x="3650294" y="2611678"/>
            <a:ext cx="2478063" cy="6014581"/>
          </a:xfrm>
          <a:prstGeom prst="rect">
            <a:avLst/>
          </a:prstGeom>
        </p:spPr>
      </p:pic>
    </p:spTree>
    <p:extLst>
      <p:ext uri="{BB962C8B-B14F-4D97-AF65-F5344CB8AC3E}">
        <p14:creationId xmlns:p14="http://schemas.microsoft.com/office/powerpoint/2010/main" val="38576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79203-51B7-C5B8-BBBD-29D483ACFAD6}"/>
              </a:ext>
            </a:extLst>
          </p:cNvPr>
          <p:cNvSpPr txBox="1"/>
          <p:nvPr/>
        </p:nvSpPr>
        <p:spPr>
          <a:xfrm>
            <a:off x="175365" y="212943"/>
            <a:ext cx="11874673" cy="4801314"/>
          </a:xfrm>
          <a:prstGeom prst="rect">
            <a:avLst/>
          </a:prstGeom>
          <a:noFill/>
        </p:spPr>
        <p:txBody>
          <a:bodyPr wrap="square" rtlCol="0">
            <a:spAutoFit/>
          </a:bodyPr>
          <a:lstStyle/>
          <a:p>
            <a:r>
              <a:rPr lang="en-US" sz="3800" dirty="0">
                <a:solidFill>
                  <a:schemeClr val="accent2">
                    <a:lumMod val="75000"/>
                  </a:schemeClr>
                </a:solidFill>
                <a:latin typeface="Comic Sans MS" panose="030F0702030302020204" pitchFamily="66" charset="0"/>
              </a:rPr>
              <a:t>Reading Tab and Practice Hyphenation:</a:t>
            </a:r>
          </a:p>
          <a:p>
            <a:r>
              <a:rPr lang="en-US" sz="2800" dirty="0">
                <a:latin typeface="Comic Sans MS" panose="030F0702030302020204" pitchFamily="66" charset="0"/>
              </a:rPr>
              <a:t>1. I write part of a word and the child fills in the missing syllables.</a:t>
            </a:r>
            <a:endParaRPr lang="el-GR"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pPr marL="514350" indent="-514350">
              <a:buAutoNum type="arabicPeriod"/>
            </a:pPr>
            <a:endParaRPr lang="en-US" sz="2800" dirty="0">
              <a:latin typeface="Comic Sans MS" panose="030F0702030302020204" pitchFamily="66" charset="0"/>
            </a:endParaRPr>
          </a:p>
          <a:p>
            <a:pPr marL="514350" indent="-514350">
              <a:buAutoNum type="arabicPeriod"/>
            </a:pPr>
            <a:endParaRPr lang="en-US" sz="2800" dirty="0">
              <a:latin typeface="Comic Sans MS" panose="030F0702030302020204" pitchFamily="66" charset="0"/>
            </a:endParaRPr>
          </a:p>
          <a:p>
            <a:pPr marL="514350" indent="-514350">
              <a:buAutoNum type="arabicPeriod"/>
            </a:pPr>
            <a:endParaRPr lang="el-GR" sz="2800" dirty="0">
              <a:latin typeface="Comic Sans MS" panose="030F0702030302020204" pitchFamily="66" charset="0"/>
            </a:endParaRPr>
          </a:p>
          <a:p>
            <a:r>
              <a:rPr lang="en-US" sz="2800" dirty="0">
                <a:latin typeface="Comic Sans MS" panose="030F0702030302020204" pitchFamily="66" charset="0"/>
              </a:rPr>
              <a:t>2. I give mixed words and the child makes the sentence.</a:t>
            </a:r>
            <a:endParaRPr lang="el-GR" sz="4400" dirty="0">
              <a:latin typeface="Comic Sans MS" panose="030F0702030302020204" pitchFamily="66" charset="0"/>
            </a:endParaRPr>
          </a:p>
          <a:p>
            <a:endParaRPr lang="en-US" sz="4400" dirty="0">
              <a:latin typeface="Comic Sans MS" panose="030F0702030302020204" pitchFamily="66" charset="0"/>
            </a:endParaRPr>
          </a:p>
        </p:txBody>
      </p:sp>
      <p:pic>
        <p:nvPicPr>
          <p:cNvPr id="4" name="Picture 3">
            <a:extLst>
              <a:ext uri="{FF2B5EF4-FFF2-40B4-BE49-F238E27FC236}">
                <a16:creationId xmlns:a16="http://schemas.microsoft.com/office/drawing/2014/main" id="{4FC7A1D7-ABF5-E56E-5159-04CB8587A6D9}"/>
              </a:ext>
            </a:extLst>
          </p:cNvPr>
          <p:cNvPicPr>
            <a:picLocks noChangeAspect="1"/>
          </p:cNvPicPr>
          <p:nvPr/>
        </p:nvPicPr>
        <p:blipFill rotWithShape="1">
          <a:blip r:embed="rId3"/>
          <a:srcRect l="17935" r="10466"/>
          <a:stretch/>
        </p:blipFill>
        <p:spPr>
          <a:xfrm rot="16200000">
            <a:off x="4653719" y="-698968"/>
            <a:ext cx="2383517" cy="6502052"/>
          </a:xfrm>
          <a:prstGeom prst="rect">
            <a:avLst/>
          </a:prstGeom>
        </p:spPr>
      </p:pic>
      <p:pic>
        <p:nvPicPr>
          <p:cNvPr id="6" name="Picture 5">
            <a:extLst>
              <a:ext uri="{FF2B5EF4-FFF2-40B4-BE49-F238E27FC236}">
                <a16:creationId xmlns:a16="http://schemas.microsoft.com/office/drawing/2014/main" id="{D6A4610F-C132-1E7C-F783-0AE9471418E1}"/>
              </a:ext>
            </a:extLst>
          </p:cNvPr>
          <p:cNvPicPr>
            <a:picLocks noChangeAspect="1"/>
          </p:cNvPicPr>
          <p:nvPr/>
        </p:nvPicPr>
        <p:blipFill>
          <a:blip r:embed="rId4"/>
          <a:stretch>
            <a:fillRect/>
          </a:stretch>
        </p:blipFill>
        <p:spPr>
          <a:xfrm rot="16200000">
            <a:off x="4653720" y="2068700"/>
            <a:ext cx="2383517" cy="6858000"/>
          </a:xfrm>
          <a:prstGeom prst="rect">
            <a:avLst/>
          </a:prstGeom>
        </p:spPr>
      </p:pic>
    </p:spTree>
    <p:extLst>
      <p:ext uri="{BB962C8B-B14F-4D97-AF65-F5344CB8AC3E}">
        <p14:creationId xmlns:p14="http://schemas.microsoft.com/office/powerpoint/2010/main" val="83265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5"/>
          <p:cNvGrpSpPr>
            <a:grpSpLocks/>
          </p:cNvGrpSpPr>
          <p:nvPr/>
        </p:nvGrpSpPr>
        <p:grpSpPr bwMode="auto">
          <a:xfrm>
            <a:off x="12268200" y="3280729"/>
            <a:ext cx="9036050" cy="2663825"/>
            <a:chOff x="357" y="1260"/>
            <a:chExt cx="12480" cy="2700"/>
          </a:xfrm>
        </p:grpSpPr>
        <p:pic>
          <p:nvPicPr>
            <p:cNvPr id="13322" name="Picture 36"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3999" t="10869" r="60001" b="13043"/>
            <a:stretch>
              <a:fillRect/>
            </a:stretch>
          </p:blipFill>
          <p:spPr bwMode="auto">
            <a:xfrm>
              <a:off x="357" y="1260"/>
              <a:ext cx="2640" cy="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7"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68001" t="38043" r="3999" b="13043"/>
            <a:stretch>
              <a:fillRect/>
            </a:stretch>
          </p:blipFill>
          <p:spPr bwMode="auto">
            <a:xfrm>
              <a:off x="6117" y="2160"/>
              <a:ext cx="216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38"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42667" t="48914" r="32001" b="7608"/>
            <a:stretch>
              <a:fillRect/>
            </a:stretch>
          </p:blipFill>
          <p:spPr bwMode="auto">
            <a:xfrm>
              <a:off x="2997" y="2520"/>
              <a:ext cx="312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39"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68001" t="38043" r="3999" b="13043"/>
            <a:stretch>
              <a:fillRect/>
            </a:stretch>
          </p:blipFill>
          <p:spPr bwMode="auto">
            <a:xfrm>
              <a:off x="8157" y="2160"/>
              <a:ext cx="216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40"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42667" t="48914" r="32001" b="7608"/>
            <a:stretch>
              <a:fillRect/>
            </a:stretch>
          </p:blipFill>
          <p:spPr bwMode="auto">
            <a:xfrm>
              <a:off x="10077" y="2520"/>
              <a:ext cx="276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41">
            <a:hlinkClick r:id="" action="ppaction://noaction">
              <a:snd r:embed="rId4" name="laser.wav"/>
            </a:hlinkClick>
          </p:cNvPr>
          <p:cNvSpPr>
            <a:spLocks noChangeArrowheads="1"/>
          </p:cNvSpPr>
          <p:nvPr/>
        </p:nvSpPr>
        <p:spPr bwMode="auto">
          <a:xfrm>
            <a:off x="4151314" y="2636839"/>
            <a:ext cx="1584325"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800" b="1">
                <a:solidFill>
                  <a:prstClr val="black"/>
                </a:solidFill>
                <a:latin typeface="MariaAvraam" pitchFamily="2" charset="0"/>
              </a:rPr>
              <a:t>καπέλο</a:t>
            </a:r>
          </a:p>
        </p:txBody>
      </p:sp>
      <p:sp>
        <p:nvSpPr>
          <p:cNvPr id="13316" name="Rectangle 42">
            <a:hlinkClick r:id="" action="ppaction://noaction">
              <a:snd r:embed="rId4" name="laser.wav"/>
            </a:hlinkClick>
          </p:cNvPr>
          <p:cNvSpPr>
            <a:spLocks noChangeArrowheads="1"/>
          </p:cNvSpPr>
          <p:nvPr/>
        </p:nvSpPr>
        <p:spPr bwMode="auto">
          <a:xfrm>
            <a:off x="7319964" y="2636839"/>
            <a:ext cx="1076325"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800" b="1">
                <a:solidFill>
                  <a:prstClr val="black"/>
                </a:solidFill>
                <a:latin typeface="MariaAvraam" pitchFamily="2" charset="0"/>
              </a:rPr>
              <a:t>ένα</a:t>
            </a:r>
          </a:p>
        </p:txBody>
      </p:sp>
      <p:sp>
        <p:nvSpPr>
          <p:cNvPr id="13317" name="Rectangle 43">
            <a:hlinkClick r:id="" action="ppaction://noaction">
              <a:snd r:embed="rId4" name="laser.wav"/>
            </a:hlinkClick>
          </p:cNvPr>
          <p:cNvSpPr>
            <a:spLocks noChangeArrowheads="1"/>
          </p:cNvSpPr>
          <p:nvPr/>
        </p:nvSpPr>
        <p:spPr bwMode="auto">
          <a:xfrm>
            <a:off x="8832850" y="2636839"/>
            <a:ext cx="1366838"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800" b="1">
                <a:solidFill>
                  <a:prstClr val="black"/>
                </a:solidFill>
                <a:latin typeface="MariaAvraam" pitchFamily="2" charset="0"/>
              </a:rPr>
              <a:t>φοράει</a:t>
            </a:r>
          </a:p>
        </p:txBody>
      </p:sp>
      <p:sp>
        <p:nvSpPr>
          <p:cNvPr id="13318" name="Rectangle 44">
            <a:hlinkClick r:id="" action="ppaction://noaction">
              <a:snd r:embed="rId4" name="laser.wav"/>
            </a:hlinkClick>
          </p:cNvPr>
          <p:cNvSpPr>
            <a:spLocks noChangeArrowheads="1"/>
          </p:cNvSpPr>
          <p:nvPr/>
        </p:nvSpPr>
        <p:spPr bwMode="auto">
          <a:xfrm>
            <a:off x="2279650" y="2636839"/>
            <a:ext cx="1512888"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800" b="1">
                <a:solidFill>
                  <a:prstClr val="black"/>
                </a:solidFill>
                <a:latin typeface="MariaAvraam" pitchFamily="2" charset="0"/>
              </a:rPr>
              <a:t>κότα</a:t>
            </a:r>
          </a:p>
        </p:txBody>
      </p:sp>
      <p:sp>
        <p:nvSpPr>
          <p:cNvPr id="34861" name="Rectangle 45">
            <a:hlinkClick r:id="" action="ppaction://noaction">
              <a:snd r:embed="rId5" name="applause.wav"/>
            </a:hlinkClick>
          </p:cNvPr>
          <p:cNvSpPr>
            <a:spLocks noChangeArrowheads="1"/>
          </p:cNvSpPr>
          <p:nvPr/>
        </p:nvSpPr>
        <p:spPr bwMode="auto">
          <a:xfrm>
            <a:off x="6167439" y="2636839"/>
            <a:ext cx="720725"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800" b="1">
                <a:solidFill>
                  <a:prstClr val="black"/>
                </a:solidFill>
                <a:latin typeface="MariaAvraam" pitchFamily="2" charset="0"/>
              </a:rPr>
              <a:t>η</a:t>
            </a:r>
          </a:p>
        </p:txBody>
      </p:sp>
      <p:pic>
        <p:nvPicPr>
          <p:cNvPr id="13320" name="Picture 49" descr="hen"/>
          <p:cNvPicPr>
            <a:picLocks noChangeAspect="1" noChangeArrowheads="1"/>
          </p:cNvPicPr>
          <p:nvPr/>
        </p:nvPicPr>
        <p:blipFill>
          <a:blip r:embed="rId6" cstate="print">
            <a:extLst>
              <a:ext uri="{28A0092B-C50C-407E-A947-70E740481C1C}">
                <a14:useLocalDpi xmlns:a14="http://schemas.microsoft.com/office/drawing/2010/main" val="0"/>
              </a:ext>
            </a:extLst>
          </a:blip>
          <a:srcRect b="8025"/>
          <a:stretch>
            <a:fillRect/>
          </a:stretch>
        </p:blipFill>
        <p:spPr bwMode="auto">
          <a:xfrm>
            <a:off x="1774826" y="333376"/>
            <a:ext cx="18002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AutoShape 50"/>
          <p:cNvSpPr>
            <a:spLocks noChangeArrowheads="1"/>
          </p:cNvSpPr>
          <p:nvPr/>
        </p:nvSpPr>
        <p:spPr bwMode="auto">
          <a:xfrm>
            <a:off x="3863975" y="549275"/>
            <a:ext cx="5761038" cy="863600"/>
          </a:xfrm>
          <a:prstGeom prst="wedgeRoundRectCallout">
            <a:avLst>
              <a:gd name="adj1" fmla="val -57468"/>
              <a:gd name="adj2" fmla="val -11764"/>
              <a:gd name="adj3" fmla="val 16667"/>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000">
                <a:solidFill>
                  <a:prstClr val="black"/>
                </a:solidFill>
                <a:latin typeface="MariaAvraam" pitchFamily="2" charset="0"/>
              </a:rPr>
              <a:t>Τώρα μπορείς να βάλεις τις λέξεις στη σειρά για να φτιάξεις την πρόταση?</a:t>
            </a:r>
            <a:endParaRPr lang="en-US" sz="2000">
              <a:solidFill>
                <a:prstClr val="black"/>
              </a:solidFill>
              <a:latin typeface="MariaAvraam" pitchFamily="2" charset="0"/>
            </a:endParaRPr>
          </a:p>
        </p:txBody>
      </p:sp>
      <p:sp>
        <p:nvSpPr>
          <p:cNvPr id="2" name="TextBox 1"/>
          <p:cNvSpPr txBox="1"/>
          <p:nvPr/>
        </p:nvSpPr>
        <p:spPr>
          <a:xfrm>
            <a:off x="9571697" y="6322947"/>
            <a:ext cx="1160895" cy="523220"/>
          </a:xfrm>
          <a:prstGeom prst="rect">
            <a:avLst/>
          </a:prstGeom>
          <a:noFill/>
        </p:spPr>
        <p:txBody>
          <a:bodyPr wrap="none" rtlCol="0">
            <a:spAutoFit/>
          </a:bodyPr>
          <a:lstStyle/>
          <a:p>
            <a:pPr defTabSz="457200"/>
            <a:r>
              <a:rPr lang="el-GR" sz="1400" dirty="0">
                <a:solidFill>
                  <a:prstClr val="black"/>
                </a:solidFill>
                <a:latin typeface="Trebuchet MS" panose="020B0603020202020204"/>
              </a:rPr>
              <a:t>Μηχανικός </a:t>
            </a:r>
          </a:p>
          <a:p>
            <a:pPr defTabSz="457200"/>
            <a:r>
              <a:rPr lang="el-GR" sz="1400" dirty="0">
                <a:solidFill>
                  <a:prstClr val="black"/>
                </a:solidFill>
                <a:latin typeface="Trebuchet MS" panose="020B0603020202020204"/>
              </a:rPr>
              <a:t>στον πίνακα</a:t>
            </a:r>
          </a:p>
        </p:txBody>
      </p:sp>
    </p:spTree>
    <p:extLst>
      <p:ext uri="{BB962C8B-B14F-4D97-AF65-F5344CB8AC3E}">
        <p14:creationId xmlns:p14="http://schemas.microsoft.com/office/powerpoint/2010/main" val="25850153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81481E-6 L -1.0191 0.00509 " pathEditMode="relative" rAng="0" ptsTypes="AA">
                                      <p:cBhvr>
                                        <p:cTn id="6" dur="2000" fill="hold"/>
                                        <p:tgtEl>
                                          <p:spTgt spid="13314"/>
                                        </p:tgtEl>
                                        <p:attrNameLst>
                                          <p:attrName>ppt_x</p:attrName>
                                          <p:attrName>ppt_y</p:attrName>
                                        </p:attrNameLst>
                                      </p:cBhvr>
                                      <p:rCtr x="-50955" y="255"/>
                                    </p:animMotion>
                                  </p:childTnLst>
                                  <p:subTnLst>
                                    <p:audio>
                                      <p:cMediaNode>
                                        <p:cTn display="0" masterRel="sameClick">
                                          <p:stCondLst>
                                            <p:cond evt="begin" delay="0">
                                              <p:tn val="5"/>
                                            </p:cond>
                                          </p:stCondLst>
                                          <p:endCondLst>
                                            <p:cond evt="onStopAudio" delay="0">
                                              <p:tgtEl>
                                                <p:sldTgt/>
                                              </p:tgtEl>
                                            </p:cond>
                                          </p:endCondLst>
                                        </p:cTn>
                                        <p:tgtEl>
                                          <p:sndTgt r:embed="rId2" name="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AEF1DC-B37D-9800-EC3D-E7AC693D0161}"/>
              </a:ext>
            </a:extLst>
          </p:cNvPr>
          <p:cNvSpPr txBox="1"/>
          <p:nvPr/>
        </p:nvSpPr>
        <p:spPr>
          <a:xfrm>
            <a:off x="414528" y="963168"/>
            <a:ext cx="11155680" cy="4329390"/>
          </a:xfrm>
          <a:prstGeom prst="rect">
            <a:avLst/>
          </a:prstGeom>
          <a:noFill/>
        </p:spPr>
        <p:txBody>
          <a:bodyPr wrap="square">
            <a:spAutoFit/>
          </a:bodyPr>
          <a:lstStyle/>
          <a:p>
            <a:pPr algn="just" rtl="0">
              <a:spcBef>
                <a:spcPts val="1400"/>
              </a:spcBef>
              <a:spcAft>
                <a:spcPts val="400"/>
              </a:spcAft>
              <a:buNone/>
            </a:pPr>
            <a:r>
              <a:rPr lang="en-US" sz="4000" b="1" i="0" u="none" strike="noStrike" dirty="0">
                <a:solidFill>
                  <a:srgbClr val="000000"/>
                </a:solidFill>
                <a:effectLst/>
                <a:latin typeface="Arial" panose="020B0604020202020204" pitchFamily="34" charset="0"/>
              </a:rPr>
              <a:t>Responsibility</a:t>
            </a:r>
            <a:endParaRPr lang="en-US" sz="3200" b="1"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Essentially, boundaries mean Love and Care.</a:t>
            </a:r>
            <a:endParaRPr lang="en-US" sz="3200" b="0"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A child needs discipline in order to feel safe, define themselves and their space, and gradually become independent, taking their own steps in life.</a:t>
            </a:r>
            <a:endParaRPr lang="en-US" sz="3200" b="0" dirty="0">
              <a:effectLst/>
            </a:endParaRPr>
          </a:p>
          <a:p>
            <a:pPr algn="just">
              <a:buNone/>
            </a:pPr>
            <a:br>
              <a:rPr lang="en-US" sz="3200" dirty="0"/>
            </a:br>
            <a:endParaRPr lang="en-CY" sz="3200" dirty="0"/>
          </a:p>
        </p:txBody>
      </p:sp>
    </p:spTree>
    <p:extLst>
      <p:ext uri="{BB962C8B-B14F-4D97-AF65-F5344CB8AC3E}">
        <p14:creationId xmlns:p14="http://schemas.microsoft.com/office/powerpoint/2010/main" val="2280399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1524000" y="3214689"/>
            <a:ext cx="8172450" cy="2663825"/>
            <a:chOff x="357" y="1260"/>
            <a:chExt cx="12480" cy="2700"/>
          </a:xfrm>
        </p:grpSpPr>
        <p:pic>
          <p:nvPicPr>
            <p:cNvPr id="18455" name="Picture 3" descr="train"/>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l="3999" t="10869" r="60001" b="13043"/>
            <a:stretch>
              <a:fillRect/>
            </a:stretch>
          </p:blipFill>
          <p:spPr bwMode="auto">
            <a:xfrm>
              <a:off x="357" y="1260"/>
              <a:ext cx="2640" cy="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4"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68001" t="38043" r="3999" b="13043"/>
            <a:stretch>
              <a:fillRect/>
            </a:stretch>
          </p:blipFill>
          <p:spPr bwMode="auto">
            <a:xfrm>
              <a:off x="6117" y="2160"/>
              <a:ext cx="216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5" descr="train"/>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l="42667" t="48914" r="32001" b="7608"/>
            <a:stretch>
              <a:fillRect/>
            </a:stretch>
          </p:blipFill>
          <p:spPr bwMode="auto">
            <a:xfrm>
              <a:off x="2997" y="2520"/>
              <a:ext cx="312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6"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68001" t="38043" r="3999" b="13043"/>
            <a:stretch>
              <a:fillRect/>
            </a:stretch>
          </p:blipFill>
          <p:spPr bwMode="auto">
            <a:xfrm>
              <a:off x="8157" y="2160"/>
              <a:ext cx="216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7" descr="trai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42667" t="48914" r="32001" b="7608"/>
            <a:stretch>
              <a:fillRect/>
            </a:stretch>
          </p:blipFill>
          <p:spPr bwMode="auto">
            <a:xfrm>
              <a:off x="10077" y="2520"/>
              <a:ext cx="276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8"/>
          <p:cNvSpPr>
            <a:spLocks noChangeArrowheads="1"/>
          </p:cNvSpPr>
          <p:nvPr/>
        </p:nvSpPr>
        <p:spPr bwMode="auto">
          <a:xfrm>
            <a:off x="8183564" y="4724400"/>
            <a:ext cx="1368425" cy="503238"/>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400" b="1">
                <a:solidFill>
                  <a:prstClr val="black"/>
                </a:solidFill>
                <a:latin typeface="MariaAvraam" pitchFamily="2" charset="0"/>
              </a:rPr>
              <a:t>καπέλο</a:t>
            </a:r>
          </a:p>
        </p:txBody>
      </p:sp>
      <p:sp>
        <p:nvSpPr>
          <p:cNvPr id="18436" name="Rectangle 9"/>
          <p:cNvSpPr>
            <a:spLocks noChangeArrowheads="1"/>
          </p:cNvSpPr>
          <p:nvPr/>
        </p:nvSpPr>
        <p:spPr bwMode="auto">
          <a:xfrm>
            <a:off x="6816725" y="4722814"/>
            <a:ext cx="935038"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400" b="1">
                <a:solidFill>
                  <a:prstClr val="black"/>
                </a:solidFill>
                <a:latin typeface="MariaAvraam" pitchFamily="2" charset="0"/>
              </a:rPr>
              <a:t>ένα</a:t>
            </a:r>
          </a:p>
        </p:txBody>
      </p:sp>
      <p:sp>
        <p:nvSpPr>
          <p:cNvPr id="18437" name="Rectangle 10"/>
          <p:cNvSpPr>
            <a:spLocks noChangeArrowheads="1"/>
          </p:cNvSpPr>
          <p:nvPr/>
        </p:nvSpPr>
        <p:spPr bwMode="auto">
          <a:xfrm>
            <a:off x="5303838" y="4721225"/>
            <a:ext cx="1223962" cy="503238"/>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400" b="1">
                <a:solidFill>
                  <a:prstClr val="black"/>
                </a:solidFill>
                <a:latin typeface="MariaAvraam" pitchFamily="2" charset="0"/>
              </a:rPr>
              <a:t>φοράει</a:t>
            </a:r>
          </a:p>
        </p:txBody>
      </p:sp>
      <p:sp>
        <p:nvSpPr>
          <p:cNvPr id="18438" name="Rectangle 11"/>
          <p:cNvSpPr>
            <a:spLocks noChangeArrowheads="1"/>
          </p:cNvSpPr>
          <p:nvPr/>
        </p:nvSpPr>
        <p:spPr bwMode="auto">
          <a:xfrm>
            <a:off x="2208213" y="4724400"/>
            <a:ext cx="647700" cy="503238"/>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400" b="1">
                <a:solidFill>
                  <a:prstClr val="black"/>
                </a:solidFill>
                <a:latin typeface="MariaAvraam" pitchFamily="2" charset="0"/>
              </a:rPr>
              <a:t>η</a:t>
            </a:r>
          </a:p>
        </p:txBody>
      </p:sp>
      <p:sp>
        <p:nvSpPr>
          <p:cNvPr id="18439" name="Rectangle 12"/>
          <p:cNvSpPr>
            <a:spLocks noChangeArrowheads="1"/>
          </p:cNvSpPr>
          <p:nvPr/>
        </p:nvSpPr>
        <p:spPr bwMode="auto">
          <a:xfrm>
            <a:off x="3575050" y="4719639"/>
            <a:ext cx="1296988"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400" b="1">
                <a:solidFill>
                  <a:prstClr val="black"/>
                </a:solidFill>
                <a:latin typeface="MariaAvraam" pitchFamily="2" charset="0"/>
              </a:rPr>
              <a:t>κότα</a:t>
            </a:r>
          </a:p>
        </p:txBody>
      </p:sp>
      <p:grpSp>
        <p:nvGrpSpPr>
          <p:cNvPr id="39950" name="Group 14"/>
          <p:cNvGrpSpPr>
            <a:grpSpLocks/>
          </p:cNvGrpSpPr>
          <p:nvPr/>
        </p:nvGrpSpPr>
        <p:grpSpPr bwMode="auto">
          <a:xfrm>
            <a:off x="9696450" y="4583113"/>
            <a:ext cx="685800" cy="1295400"/>
            <a:chOff x="3357" y="6480"/>
            <a:chExt cx="1080" cy="1440"/>
          </a:xfrm>
        </p:grpSpPr>
        <p:pic>
          <p:nvPicPr>
            <p:cNvPr id="18453" name="Picture 15" descr="train"/>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l="42667" t="48914" r="45641" b="7608"/>
            <a:stretch>
              <a:fillRect/>
            </a:stretch>
          </p:blipFill>
          <p:spPr bwMode="auto">
            <a:xfrm>
              <a:off x="3357" y="6480"/>
              <a:ext cx="108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4" name="Line 16"/>
            <p:cNvSpPr>
              <a:spLocks noChangeShapeType="1"/>
            </p:cNvSpPr>
            <p:nvPr/>
          </p:nvSpPr>
          <p:spPr bwMode="auto">
            <a:xfrm>
              <a:off x="4437" y="666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latin typeface="Trebuchet MS" panose="020B0603020202020204"/>
              </a:endParaRPr>
            </a:p>
          </p:txBody>
        </p:sp>
      </p:grpSp>
      <p:sp>
        <p:nvSpPr>
          <p:cNvPr id="39953" name="Rectangle 17"/>
          <p:cNvSpPr>
            <a:spLocks noChangeArrowheads="1"/>
          </p:cNvSpPr>
          <p:nvPr/>
        </p:nvSpPr>
        <p:spPr bwMode="auto">
          <a:xfrm>
            <a:off x="9912351" y="4725989"/>
            <a:ext cx="360363" cy="503237"/>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4400" b="1">
                <a:solidFill>
                  <a:prstClr val="black"/>
                </a:solidFill>
                <a:latin typeface="MariaAvraam" pitchFamily="2" charset="0"/>
              </a:rPr>
              <a:t>.</a:t>
            </a:r>
          </a:p>
        </p:txBody>
      </p:sp>
      <p:sp>
        <p:nvSpPr>
          <p:cNvPr id="18442" name="AutoShape 19"/>
          <p:cNvSpPr>
            <a:spLocks noChangeArrowheads="1"/>
          </p:cNvSpPr>
          <p:nvPr/>
        </p:nvSpPr>
        <p:spPr bwMode="auto">
          <a:xfrm>
            <a:off x="4079875" y="549275"/>
            <a:ext cx="5761038" cy="863600"/>
          </a:xfrm>
          <a:prstGeom prst="wedgeRoundRectCallout">
            <a:avLst>
              <a:gd name="adj1" fmla="val -57468"/>
              <a:gd name="adj2" fmla="val -11764"/>
              <a:gd name="adj3" fmla="val 16667"/>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000">
                <a:solidFill>
                  <a:prstClr val="black"/>
                </a:solidFill>
                <a:latin typeface="MariaAvraam" pitchFamily="2" charset="0"/>
              </a:rPr>
              <a:t>Μήπως κάτι λείπει από την προτασούλα μας?</a:t>
            </a:r>
            <a:endParaRPr lang="en-US" sz="2000">
              <a:solidFill>
                <a:prstClr val="black"/>
              </a:solidFill>
              <a:latin typeface="MariaAvraam" pitchFamily="2" charset="0"/>
            </a:endParaRPr>
          </a:p>
        </p:txBody>
      </p:sp>
      <p:grpSp>
        <p:nvGrpSpPr>
          <p:cNvPr id="39960" name="Group 24"/>
          <p:cNvGrpSpPr>
            <a:grpSpLocks/>
          </p:cNvGrpSpPr>
          <p:nvPr/>
        </p:nvGrpSpPr>
        <p:grpSpPr bwMode="auto">
          <a:xfrm>
            <a:off x="9840913" y="4725988"/>
            <a:ext cx="431800" cy="647700"/>
            <a:chOff x="2200" y="1253"/>
            <a:chExt cx="272" cy="408"/>
          </a:xfrm>
        </p:grpSpPr>
        <p:sp>
          <p:nvSpPr>
            <p:cNvPr id="18451" name="Rectangle 25"/>
            <p:cNvSpPr>
              <a:spLocks noChangeArrowheads="1"/>
            </p:cNvSpPr>
            <p:nvPr/>
          </p:nvSpPr>
          <p:spPr bwMode="auto">
            <a:xfrm>
              <a:off x="2200" y="1253"/>
              <a:ext cx="272" cy="408"/>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endParaRPr lang="en-US" sz="4400" b="1">
                <a:solidFill>
                  <a:prstClr val="black"/>
                </a:solidFill>
                <a:latin typeface="MariaAvraam" pitchFamily="2" charset="0"/>
              </a:endParaRPr>
            </a:p>
          </p:txBody>
        </p:sp>
        <p:sp>
          <p:nvSpPr>
            <p:cNvPr id="18452" name="WordArt 26"/>
            <p:cNvSpPr>
              <a:spLocks noChangeArrowheads="1" noChangeShapeType="1" noTextEdit="1"/>
            </p:cNvSpPr>
            <p:nvPr/>
          </p:nvSpPr>
          <p:spPr bwMode="auto">
            <a:xfrm>
              <a:off x="2290" y="1298"/>
              <a:ext cx="91" cy="318"/>
            </a:xfrm>
            <a:prstGeom prst="rect">
              <a:avLst/>
            </a:prstGeom>
          </p:spPr>
          <p:txBody>
            <a:bodyPr wrap="none" fromWordArt="1">
              <a:prstTxWarp prst="textPlain">
                <a:avLst>
                  <a:gd name="adj" fmla="val 50000"/>
                </a:avLst>
              </a:prstTxWarp>
            </a:bodyPr>
            <a:lstStyle/>
            <a:p>
              <a:pPr defTabSz="457200"/>
              <a:r>
                <a:rPr lang="en-US" sz="3600" kern="10">
                  <a:ln w="9525">
                    <a:solidFill>
                      <a:srgbClr val="000000"/>
                    </a:solidFill>
                    <a:round/>
                    <a:headEnd/>
                    <a:tailEnd/>
                  </a:ln>
                  <a:solidFill>
                    <a:prstClr val="black"/>
                  </a:solidFill>
                  <a:latin typeface="MariaAvraam"/>
                </a:rPr>
                <a:t>?</a:t>
              </a:r>
            </a:p>
          </p:txBody>
        </p:sp>
      </p:grpSp>
      <p:grpSp>
        <p:nvGrpSpPr>
          <p:cNvPr id="39963" name="Group 27"/>
          <p:cNvGrpSpPr>
            <a:grpSpLocks/>
          </p:cNvGrpSpPr>
          <p:nvPr/>
        </p:nvGrpSpPr>
        <p:grpSpPr bwMode="auto">
          <a:xfrm>
            <a:off x="9840913" y="4725988"/>
            <a:ext cx="431800" cy="647700"/>
            <a:chOff x="2200" y="1253"/>
            <a:chExt cx="272" cy="408"/>
          </a:xfrm>
        </p:grpSpPr>
        <p:sp>
          <p:nvSpPr>
            <p:cNvPr id="18449" name="Rectangle 28"/>
            <p:cNvSpPr>
              <a:spLocks noChangeArrowheads="1"/>
            </p:cNvSpPr>
            <p:nvPr/>
          </p:nvSpPr>
          <p:spPr bwMode="auto">
            <a:xfrm>
              <a:off x="2200" y="1253"/>
              <a:ext cx="272" cy="408"/>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endParaRPr lang="en-US" sz="4400" b="1">
                <a:solidFill>
                  <a:prstClr val="black"/>
                </a:solidFill>
                <a:latin typeface="MariaAvraam" pitchFamily="2" charset="0"/>
              </a:endParaRPr>
            </a:p>
          </p:txBody>
        </p:sp>
        <p:sp>
          <p:nvSpPr>
            <p:cNvPr id="18450" name="WordArt 29"/>
            <p:cNvSpPr>
              <a:spLocks noChangeArrowheads="1" noChangeShapeType="1" noTextEdit="1"/>
            </p:cNvSpPr>
            <p:nvPr/>
          </p:nvSpPr>
          <p:spPr bwMode="auto">
            <a:xfrm>
              <a:off x="2290" y="1298"/>
              <a:ext cx="91" cy="318"/>
            </a:xfrm>
            <a:prstGeom prst="rect">
              <a:avLst/>
            </a:prstGeom>
          </p:spPr>
          <p:txBody>
            <a:bodyPr wrap="none" fromWordArt="1">
              <a:prstTxWarp prst="textPlain">
                <a:avLst>
                  <a:gd name="adj" fmla="val 50000"/>
                </a:avLst>
              </a:prstTxWarp>
            </a:bodyPr>
            <a:lstStyle/>
            <a:p>
              <a:pPr defTabSz="457200"/>
              <a:r>
                <a:rPr lang="en-US" sz="3600" kern="10">
                  <a:ln w="9525">
                    <a:solidFill>
                      <a:srgbClr val="000000"/>
                    </a:solidFill>
                    <a:round/>
                    <a:headEnd/>
                    <a:tailEnd/>
                  </a:ln>
                  <a:solidFill>
                    <a:prstClr val="black"/>
                  </a:solidFill>
                  <a:latin typeface="MariaAvraam"/>
                </a:rPr>
                <a:t>!</a:t>
              </a:r>
            </a:p>
          </p:txBody>
        </p:sp>
      </p:grpSp>
      <p:sp>
        <p:nvSpPr>
          <p:cNvPr id="39971" name="Rectangle 35"/>
          <p:cNvSpPr>
            <a:spLocks noChangeArrowheads="1"/>
          </p:cNvSpPr>
          <p:nvPr/>
        </p:nvSpPr>
        <p:spPr bwMode="auto">
          <a:xfrm>
            <a:off x="2208213" y="4718050"/>
            <a:ext cx="647700" cy="503238"/>
          </a:xfrm>
          <a:prstGeom prst="rect">
            <a:avLst/>
          </a:prstGeom>
          <a:solidFill>
            <a:srgbClr val="CCB8FE"/>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200">
              <a:lnSpc>
                <a:spcPct val="130000"/>
              </a:lnSpc>
            </a:pPr>
            <a:r>
              <a:rPr lang="el-GR" sz="2400" b="1">
                <a:solidFill>
                  <a:prstClr val="black"/>
                </a:solidFill>
                <a:latin typeface="MariaAvraam" pitchFamily="2" charset="0"/>
              </a:rPr>
              <a:t>Η</a:t>
            </a:r>
          </a:p>
        </p:txBody>
      </p:sp>
      <p:pic>
        <p:nvPicPr>
          <p:cNvPr id="18446" name="Picture 36" descr="hen"/>
          <p:cNvPicPr>
            <a:picLocks noChangeAspect="1" noChangeArrowheads="1"/>
          </p:cNvPicPr>
          <p:nvPr/>
        </p:nvPicPr>
        <p:blipFill>
          <a:blip r:embed="rId4" cstate="print">
            <a:extLst>
              <a:ext uri="{28A0092B-C50C-407E-A947-70E740481C1C}">
                <a14:useLocalDpi xmlns:a14="http://schemas.microsoft.com/office/drawing/2010/main" val="0"/>
              </a:ext>
            </a:extLst>
          </a:blip>
          <a:srcRect b="8025"/>
          <a:stretch>
            <a:fillRect/>
          </a:stretch>
        </p:blipFill>
        <p:spPr bwMode="auto">
          <a:xfrm>
            <a:off x="1774826" y="333376"/>
            <a:ext cx="18002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4" name="Picture 38" descr="0048dAIm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83163" y="2280285"/>
            <a:ext cx="1727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5" name="Picture 39" descr="ha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5340" flipH="1">
            <a:off x="5303838" y="1700214"/>
            <a:ext cx="10969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9471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5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996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996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nodeType="clickEffect">
                                  <p:stCondLst>
                                    <p:cond delay="0"/>
                                  </p:stCondLst>
                                  <p:childTnLst>
                                    <p:set>
                                      <p:cBhvr>
                                        <p:cTn id="24" dur="1" fill="hold">
                                          <p:stCondLst>
                                            <p:cond delay="0"/>
                                          </p:stCondLst>
                                        </p:cTn>
                                        <p:tgtEl>
                                          <p:spTgt spid="39974"/>
                                        </p:tgtEl>
                                        <p:attrNameLst>
                                          <p:attrName>style.visibility</p:attrName>
                                        </p:attrNameLst>
                                      </p:cBhvr>
                                      <p:to>
                                        <p:strVal val="visible"/>
                                      </p:to>
                                    </p:set>
                                    <p:anim calcmode="lin" valueType="num">
                                      <p:cBhvr>
                                        <p:cTn id="25" dur="500" fill="hold"/>
                                        <p:tgtEl>
                                          <p:spTgt spid="39974"/>
                                        </p:tgtEl>
                                        <p:attrNameLst>
                                          <p:attrName>ppt_w</p:attrName>
                                        </p:attrNameLst>
                                      </p:cBhvr>
                                      <p:tavLst>
                                        <p:tav tm="0">
                                          <p:val>
                                            <p:fltVal val="0"/>
                                          </p:val>
                                        </p:tav>
                                        <p:tav tm="100000">
                                          <p:val>
                                            <p:strVal val="#ppt_w"/>
                                          </p:val>
                                        </p:tav>
                                      </p:tavLst>
                                    </p:anim>
                                    <p:anim calcmode="lin" valueType="num">
                                      <p:cBhvr>
                                        <p:cTn id="26" dur="500" fill="hold"/>
                                        <p:tgtEl>
                                          <p:spTgt spid="39974"/>
                                        </p:tgtEl>
                                        <p:attrNameLst>
                                          <p:attrName>ppt_h</p:attrName>
                                        </p:attrNameLst>
                                      </p:cBhvr>
                                      <p:tavLst>
                                        <p:tav tm="0">
                                          <p:val>
                                            <p:fltVal val="0"/>
                                          </p:val>
                                        </p:tav>
                                        <p:tav tm="100000">
                                          <p:val>
                                            <p:strVal val="#ppt_h"/>
                                          </p:val>
                                        </p:tav>
                                      </p:tavLst>
                                    </p:anim>
                                    <p:animEffect transition="in" filter="fade">
                                      <p:cBhvr>
                                        <p:cTn id="27" dur="500"/>
                                        <p:tgtEl>
                                          <p:spTgt spid="39974"/>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8" fill="hold" nodeType="afterGroup">
                            <p:stCondLst>
                              <p:cond delay="500"/>
                            </p:stCondLst>
                            <p:childTnLst>
                              <p:par>
                                <p:cTn id="29" presetID="47" presetClass="entr" presetSubtype="0" fill="hold" nodeType="afterEffect">
                                  <p:stCondLst>
                                    <p:cond delay="0"/>
                                  </p:stCondLst>
                                  <p:childTnLst>
                                    <p:set>
                                      <p:cBhvr>
                                        <p:cTn id="30" dur="1" fill="hold">
                                          <p:stCondLst>
                                            <p:cond delay="0"/>
                                          </p:stCondLst>
                                        </p:cTn>
                                        <p:tgtEl>
                                          <p:spTgt spid="39975"/>
                                        </p:tgtEl>
                                        <p:attrNameLst>
                                          <p:attrName>style.visibility</p:attrName>
                                        </p:attrNameLst>
                                      </p:cBhvr>
                                      <p:to>
                                        <p:strVal val="visible"/>
                                      </p:to>
                                    </p:set>
                                    <p:animEffect transition="in" filter="fade">
                                      <p:cBhvr>
                                        <p:cTn id="31" dur="1000"/>
                                        <p:tgtEl>
                                          <p:spTgt spid="39975"/>
                                        </p:tgtEl>
                                      </p:cBhvr>
                                    </p:animEffect>
                                    <p:anim calcmode="lin" valueType="num">
                                      <p:cBhvr>
                                        <p:cTn id="32" dur="1000" fill="hold"/>
                                        <p:tgtEl>
                                          <p:spTgt spid="39975"/>
                                        </p:tgtEl>
                                        <p:attrNameLst>
                                          <p:attrName>ppt_x</p:attrName>
                                        </p:attrNameLst>
                                      </p:cBhvr>
                                      <p:tavLst>
                                        <p:tav tm="0">
                                          <p:val>
                                            <p:strVal val="#ppt_x"/>
                                          </p:val>
                                        </p:tav>
                                        <p:tav tm="100000">
                                          <p:val>
                                            <p:strVal val="#ppt_x"/>
                                          </p:val>
                                        </p:tav>
                                      </p:tavLst>
                                    </p:anim>
                                    <p:anim calcmode="lin" valueType="num">
                                      <p:cBhvr>
                                        <p:cTn id="33" dur="1000" fill="hold"/>
                                        <p:tgtEl>
                                          <p:spTgt spid="399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3" grpId="0" animBg="1"/>
      <p:bldP spid="3997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72814" y="0"/>
            <a:ext cx="7803847" cy="992543"/>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dirty="0">
                <a:solidFill>
                  <a:srgbClr val="FFFFFF"/>
                </a:solidFill>
                <a:latin typeface="Comic Sans MS" panose="030F0702030302020204" pitchFamily="66" charset="0"/>
              </a:rPr>
              <a:t>Ορθογραφία</a:t>
            </a:r>
            <a:endParaRPr kumimoji="0" lang="el-GR" sz="5600" b="0" i="0" u="none" strike="noStrike" kern="1200" cap="none" spc="-100" normalizeH="0" baseline="0" noProof="0" dirty="0">
              <a:ln>
                <a:noFill/>
              </a:ln>
              <a:solidFill>
                <a:srgbClr val="FFFFFF"/>
              </a:solidFill>
              <a:effectLst/>
              <a:uLnTx/>
              <a:uFillTx/>
              <a:latin typeface="Comic Sans MS" panose="030F0702030302020204" pitchFamily="66" charset="0"/>
              <a:ea typeface="+mj-ea"/>
              <a:cs typeface="+mj-cs"/>
            </a:endParaRPr>
          </a:p>
        </p:txBody>
      </p:sp>
      <p:sp>
        <p:nvSpPr>
          <p:cNvPr id="15" name="TextBox 14">
            <a:extLst>
              <a:ext uri="{FF2B5EF4-FFF2-40B4-BE49-F238E27FC236}">
                <a16:creationId xmlns:a16="http://schemas.microsoft.com/office/drawing/2014/main" id="{6AF26FFD-03A4-B3C2-AF74-AEEA7E520340}"/>
              </a:ext>
            </a:extLst>
          </p:cNvPr>
          <p:cNvSpPr txBox="1"/>
          <p:nvPr/>
        </p:nvSpPr>
        <p:spPr>
          <a:xfrm>
            <a:off x="391415" y="1092750"/>
            <a:ext cx="8155177" cy="4493538"/>
          </a:xfrm>
          <a:prstGeom prst="rect">
            <a:avLst/>
          </a:prstGeom>
          <a:noFill/>
        </p:spPr>
        <p:txBody>
          <a:bodyPr wrap="square" rtlCol="0">
            <a:spAutoFit/>
          </a:bodyPr>
          <a:lstStyle/>
          <a:p>
            <a:pPr lvl="0" defTabSz="914400">
              <a:defRPr/>
            </a:pPr>
            <a:r>
              <a:rPr lang="en-US" sz="4400" dirty="0">
                <a:solidFill>
                  <a:srgbClr val="E55454">
                    <a:lumMod val="75000"/>
                  </a:srgbClr>
                </a:solidFill>
                <a:latin typeface="Comic Sans MS" panose="030F0702030302020204" pitchFamily="66" charset="0"/>
              </a:rPr>
              <a:t>Ways to practice:</a:t>
            </a:r>
            <a:r>
              <a:rPr lang="el-GR" sz="3200" dirty="0">
                <a:solidFill>
                  <a:srgbClr val="FFFFFF"/>
                </a:solidFill>
                <a:latin typeface="Comic Sans MS" panose="030F0702030302020204" pitchFamily="66" charset="0"/>
              </a:rPr>
              <a:t>Γράφω 2-3 φορές. Μετά γράφω χωρίς να τη βλέπω</a:t>
            </a:r>
            <a:endParaRPr kumimoji="0" lang="el-GR" sz="3200" b="0" i="0" u="none" strike="noStrike" kern="1200" cap="none" spc="0" normalizeH="0" baseline="0" noProof="0" dirty="0">
              <a:ln>
                <a:noFill/>
              </a:ln>
              <a:solidFill>
                <a:srgbClr val="FFFFFF"/>
              </a:solidFill>
              <a:effectLst/>
              <a:uLnTx/>
              <a:uFillTx/>
              <a:latin typeface="Comic Sans MS" panose="030F0702030302020204" pitchFamily="66"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3200" b="0" i="0" u="none" strike="noStrike" kern="1200" cap="none" spc="0" normalizeH="0" baseline="0" noProof="0" dirty="0">
                <a:ln>
                  <a:noFill/>
                </a:ln>
                <a:solidFill>
                  <a:srgbClr val="FFFFFF"/>
                </a:solidFill>
                <a:effectLst/>
                <a:uLnTx/>
                <a:uFillTx/>
                <a:latin typeface="Comic Sans MS" panose="030F0702030302020204" pitchFamily="66" charset="0"/>
              </a:rPr>
              <a:t>Συμπληρώνω</a:t>
            </a:r>
            <a:r>
              <a:rPr kumimoji="0" lang="el-GR" sz="3200" b="0" i="0" u="none" strike="noStrike" kern="1200" cap="none" spc="0" normalizeH="0" noProof="0" dirty="0">
                <a:ln>
                  <a:noFill/>
                </a:ln>
                <a:solidFill>
                  <a:srgbClr val="FFFFFF"/>
                </a:solidFill>
                <a:effectLst/>
                <a:uLnTx/>
                <a:uFillTx/>
                <a:latin typeface="Comic Sans MS" panose="030F0702030302020204" pitchFamily="66" charset="0"/>
              </a:rPr>
              <a:t> τα γράμματα που λείπουν και βάζω τόνο.</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l-GR" sz="3200" baseline="0" dirty="0">
                <a:solidFill>
                  <a:srgbClr val="FFFFFF"/>
                </a:solidFill>
                <a:latin typeface="Comic Sans MS" panose="030F0702030302020204" pitchFamily="66" charset="0"/>
              </a:rPr>
              <a:t>Βάζω</a:t>
            </a:r>
            <a:r>
              <a:rPr lang="el-GR" sz="3200" dirty="0">
                <a:solidFill>
                  <a:srgbClr val="FFFFFF"/>
                </a:solidFill>
                <a:latin typeface="Comic Sans MS" panose="030F0702030302020204" pitchFamily="66" charset="0"/>
              </a:rPr>
              <a:t> τα γράμματα στη σειρά.</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3200" b="0" i="0" u="none" strike="noStrike" kern="1200" cap="none" spc="0" normalizeH="0" baseline="0" noProof="0" dirty="0">
                <a:ln>
                  <a:noFill/>
                </a:ln>
                <a:solidFill>
                  <a:srgbClr val="FFFFFF"/>
                </a:solidFill>
                <a:effectLst/>
                <a:uLnTx/>
                <a:uFillTx/>
                <a:latin typeface="Comic Sans MS" panose="030F0702030302020204" pitchFamily="66" charset="0"/>
              </a:rPr>
              <a:t>Βάζω</a:t>
            </a:r>
            <a:r>
              <a:rPr kumimoji="0" lang="el-GR" sz="3200" b="0" i="0" u="none" strike="noStrike" kern="1200" cap="none" spc="0" normalizeH="0" noProof="0" dirty="0">
                <a:ln>
                  <a:noFill/>
                </a:ln>
                <a:solidFill>
                  <a:srgbClr val="FFFFFF"/>
                </a:solidFill>
                <a:effectLst/>
                <a:uLnTx/>
                <a:uFillTx/>
                <a:latin typeface="Comic Sans MS" panose="030F0702030302020204" pitchFamily="66" charset="0"/>
              </a:rPr>
              <a:t> τις συλλαβές στη σειρά.</a:t>
            </a:r>
            <a:endParaRPr kumimoji="0" lang="el-GR" sz="3200" b="0" i="0" u="none" strike="noStrike" kern="1200" cap="none" spc="0" normalizeH="0" baseline="0" noProof="0" dirty="0">
              <a:ln>
                <a:noFill/>
              </a:ln>
              <a:solidFill>
                <a:srgbClr val="FFFFFF"/>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59BAC6D0-920F-CFB8-3CA0-5C55D94B51DC}"/>
              </a:ext>
            </a:extLst>
          </p:cNvPr>
          <p:cNvPicPr>
            <a:picLocks noChangeAspect="1"/>
          </p:cNvPicPr>
          <p:nvPr/>
        </p:nvPicPr>
        <p:blipFill>
          <a:blip r:embed="rId2"/>
          <a:stretch>
            <a:fillRect/>
          </a:stretch>
        </p:blipFill>
        <p:spPr>
          <a:xfrm rot="16200000">
            <a:off x="7588382" y="480807"/>
            <a:ext cx="2984764" cy="5969528"/>
          </a:xfrm>
          <a:prstGeom prst="rect">
            <a:avLst/>
          </a:prstGeom>
        </p:spPr>
      </p:pic>
      <p:pic>
        <p:nvPicPr>
          <p:cNvPr id="7" name="Picture 6">
            <a:extLst>
              <a:ext uri="{FF2B5EF4-FFF2-40B4-BE49-F238E27FC236}">
                <a16:creationId xmlns:a16="http://schemas.microsoft.com/office/drawing/2014/main" id="{7EEF33E6-F392-BCF2-5C38-70E0AC25138F}"/>
              </a:ext>
            </a:extLst>
          </p:cNvPr>
          <p:cNvPicPr>
            <a:picLocks noChangeAspect="1"/>
          </p:cNvPicPr>
          <p:nvPr/>
        </p:nvPicPr>
        <p:blipFill>
          <a:blip r:embed="rId3"/>
          <a:stretch>
            <a:fillRect/>
          </a:stretch>
        </p:blipFill>
        <p:spPr>
          <a:xfrm rot="16200000">
            <a:off x="8371305" y="440364"/>
            <a:ext cx="1127685" cy="6513705"/>
          </a:xfrm>
          <a:prstGeom prst="rect">
            <a:avLst/>
          </a:prstGeom>
        </p:spPr>
      </p:pic>
      <p:pic>
        <p:nvPicPr>
          <p:cNvPr id="10" name="Picture 9">
            <a:extLst>
              <a:ext uri="{FF2B5EF4-FFF2-40B4-BE49-F238E27FC236}">
                <a16:creationId xmlns:a16="http://schemas.microsoft.com/office/drawing/2014/main" id="{76231CA1-ACC3-5E7D-A0AD-59D8BCD91689}"/>
              </a:ext>
            </a:extLst>
          </p:cNvPr>
          <p:cNvPicPr>
            <a:picLocks noChangeAspect="1"/>
          </p:cNvPicPr>
          <p:nvPr/>
        </p:nvPicPr>
        <p:blipFill>
          <a:blip r:embed="rId4"/>
          <a:stretch>
            <a:fillRect/>
          </a:stretch>
        </p:blipFill>
        <p:spPr>
          <a:xfrm rot="16200000">
            <a:off x="7974850" y="62190"/>
            <a:ext cx="1838801" cy="6431911"/>
          </a:xfrm>
          <a:prstGeom prst="rect">
            <a:avLst/>
          </a:prstGeom>
        </p:spPr>
      </p:pic>
      <p:pic>
        <p:nvPicPr>
          <p:cNvPr id="13" name="Picture 12">
            <a:extLst>
              <a:ext uri="{FF2B5EF4-FFF2-40B4-BE49-F238E27FC236}">
                <a16:creationId xmlns:a16="http://schemas.microsoft.com/office/drawing/2014/main" id="{BF9005AC-E816-E641-EA2C-0D71E4F613C2}"/>
              </a:ext>
            </a:extLst>
          </p:cNvPr>
          <p:cNvPicPr>
            <a:picLocks noChangeAspect="1"/>
          </p:cNvPicPr>
          <p:nvPr/>
        </p:nvPicPr>
        <p:blipFill>
          <a:blip r:embed="rId5"/>
          <a:stretch>
            <a:fillRect/>
          </a:stretch>
        </p:blipFill>
        <p:spPr>
          <a:xfrm rot="16200000">
            <a:off x="8134085" y="114882"/>
            <a:ext cx="1520330" cy="6472809"/>
          </a:xfrm>
          <a:prstGeom prst="rect">
            <a:avLst/>
          </a:prstGeom>
        </p:spPr>
      </p:pic>
    </p:spTree>
    <p:extLst>
      <p:ext uri="{BB962C8B-B14F-4D97-AF65-F5344CB8AC3E}">
        <p14:creationId xmlns:p14="http://schemas.microsoft.com/office/powerpoint/2010/main" val="35492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1000"/>
                                        <p:tgtEl>
                                          <p:spTgt spid="15">
                                            <p:txEl>
                                              <p:pRg st="1" end="1"/>
                                            </p:txEl>
                                          </p:spTgt>
                                        </p:tgtEl>
                                      </p:cBhvr>
                                    </p:animEffect>
                                    <p:anim calcmode="lin" valueType="num">
                                      <p:cBhvr>
                                        <p:cTn id="27"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fade">
                                      <p:cBhvr>
                                        <p:cTn id="45" dur="1000"/>
                                        <p:tgtEl>
                                          <p:spTgt spid="15">
                                            <p:txEl>
                                              <p:pRg st="2" end="2"/>
                                            </p:txEl>
                                          </p:spTgt>
                                        </p:tgtEl>
                                      </p:cBhvr>
                                    </p:animEffect>
                                    <p:anim calcmode="lin" valueType="num">
                                      <p:cBhvr>
                                        <p:cTn id="46"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5">
                                            <p:txEl>
                                              <p:pRg st="3" end="3"/>
                                            </p:txEl>
                                          </p:spTgt>
                                        </p:tgtEl>
                                        <p:attrNameLst>
                                          <p:attrName>style.visibility</p:attrName>
                                        </p:attrNameLst>
                                      </p:cBhvr>
                                      <p:to>
                                        <p:strVal val="visible"/>
                                      </p:to>
                                    </p:set>
                                    <p:animEffect transition="in" filter="fade">
                                      <p:cBhvr>
                                        <p:cTn id="64" dur="1000"/>
                                        <p:tgtEl>
                                          <p:spTgt spid="15">
                                            <p:txEl>
                                              <p:pRg st="3" end="3"/>
                                            </p:txEl>
                                          </p:spTgt>
                                        </p:tgtEl>
                                      </p:cBhvr>
                                    </p:animEffect>
                                    <p:anim calcmode="lin" valueType="num">
                                      <p:cBhvr>
                                        <p:cTn id="6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71B05F-0D2F-8098-D27E-C5D289970A36}"/>
              </a:ext>
            </a:extLst>
          </p:cNvPr>
          <p:cNvPicPr>
            <a:picLocks noChangeAspect="1"/>
          </p:cNvPicPr>
          <p:nvPr/>
        </p:nvPicPr>
        <p:blipFill>
          <a:blip r:embed="rId3"/>
          <a:stretch>
            <a:fillRect/>
          </a:stretch>
        </p:blipFill>
        <p:spPr>
          <a:xfrm>
            <a:off x="90019" y="1643896"/>
            <a:ext cx="3562047" cy="4749396"/>
          </a:xfrm>
          <a:prstGeom prst="rect">
            <a:avLst/>
          </a:prstGeom>
        </p:spPr>
      </p:pic>
      <p:pic>
        <p:nvPicPr>
          <p:cNvPr id="5" name="Picture 4">
            <a:extLst>
              <a:ext uri="{FF2B5EF4-FFF2-40B4-BE49-F238E27FC236}">
                <a16:creationId xmlns:a16="http://schemas.microsoft.com/office/drawing/2014/main" id="{6F68F742-89D0-59E2-EBEE-7F23560A83F8}"/>
              </a:ext>
            </a:extLst>
          </p:cNvPr>
          <p:cNvPicPr>
            <a:picLocks noChangeAspect="1"/>
          </p:cNvPicPr>
          <p:nvPr/>
        </p:nvPicPr>
        <p:blipFill>
          <a:blip r:embed="rId4"/>
          <a:stretch>
            <a:fillRect/>
          </a:stretch>
        </p:blipFill>
        <p:spPr>
          <a:xfrm>
            <a:off x="2688589" y="2337147"/>
            <a:ext cx="3192236" cy="4256314"/>
          </a:xfrm>
          <a:prstGeom prst="rect">
            <a:avLst/>
          </a:prstGeom>
        </p:spPr>
      </p:pic>
      <p:sp>
        <p:nvSpPr>
          <p:cNvPr id="3" name="TextBox 2">
            <a:extLst>
              <a:ext uri="{FF2B5EF4-FFF2-40B4-BE49-F238E27FC236}">
                <a16:creationId xmlns:a16="http://schemas.microsoft.com/office/drawing/2014/main" id="{82078208-2FE9-897B-D6A5-E91EF29688DE}"/>
              </a:ext>
            </a:extLst>
          </p:cNvPr>
          <p:cNvSpPr txBox="1"/>
          <p:nvPr/>
        </p:nvSpPr>
        <p:spPr>
          <a:xfrm>
            <a:off x="6311177" y="889843"/>
            <a:ext cx="6096000" cy="2123658"/>
          </a:xfrm>
          <a:prstGeom prst="rect">
            <a:avLst/>
          </a:prstGeom>
          <a:noFill/>
        </p:spPr>
        <p:txBody>
          <a:bodyPr wrap="square">
            <a:spAutoFit/>
          </a:bodyPr>
          <a:lstStyle/>
          <a:p>
            <a:pPr algn="just" rtl="0">
              <a:spcBef>
                <a:spcPts val="1200"/>
              </a:spcBef>
              <a:spcAft>
                <a:spcPts val="1200"/>
              </a:spcAft>
              <a:buNone/>
            </a:pPr>
            <a:r>
              <a:rPr lang="en-US" sz="2800" b="1" i="0" u="none" strike="noStrike" dirty="0">
                <a:solidFill>
                  <a:srgbClr val="000000"/>
                </a:solidFill>
                <a:effectLst/>
                <a:latin typeface="Arial" panose="020B0604020202020204" pitchFamily="34" charset="0"/>
              </a:rPr>
              <a:t>Day 3:</a:t>
            </a:r>
            <a:endParaRPr lang="en-US" sz="2800" b="0" dirty="0">
              <a:effectLst/>
            </a:endParaRPr>
          </a:p>
          <a:p>
            <a:pPr algn="just" rtl="0" fontAlgn="base">
              <a:spcBef>
                <a:spcPts val="1200"/>
              </a:spcBef>
              <a:buFont typeface="Arial" panose="020B0604020202020204" pitchFamily="34" charset="0"/>
              <a:buChar char="•"/>
            </a:pPr>
            <a:r>
              <a:rPr lang="en-US" sz="2800" b="0" i="0" u="none" strike="noStrike" dirty="0">
                <a:solidFill>
                  <a:srgbClr val="000000"/>
                </a:solidFill>
                <a:effectLst/>
                <a:latin typeface="Arial" panose="020B0604020202020204" pitchFamily="34" charset="0"/>
              </a:rPr>
              <a:t>Syllable practice – repetition</a:t>
            </a:r>
          </a:p>
          <a:p>
            <a:pPr algn="just"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Grammar concept – revision</a:t>
            </a:r>
          </a:p>
          <a:p>
            <a:pPr algn="just" rtl="0" fontAlgn="base">
              <a:spcAft>
                <a:spcPts val="12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Creative writing and imagination</a:t>
            </a:r>
            <a:endParaRPr lang="en-US"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752872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91110" y="429692"/>
            <a:ext cx="10845276" cy="932559"/>
          </a:xfrm>
          <a:prstGeom prst="rect">
            <a:avLst/>
          </a:prstGeom>
        </p:spPr>
        <p:txBody>
          <a:bodyPr vert="horz" wrap="square" lIns="0" tIns="0" rIns="0" bIns="0" rtlCol="0" anchor="b" anchorCtr="0">
            <a:normAutofit fontScale="70000" lnSpcReduction="2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rPr>
              <a:t>Grade A Objectives - Mathematics:</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pic>
        <p:nvPicPr>
          <p:cNvPr id="7" name="Picture 6">
            <a:extLst>
              <a:ext uri="{FF2B5EF4-FFF2-40B4-BE49-F238E27FC236}">
                <a16:creationId xmlns:a16="http://schemas.microsoft.com/office/drawing/2014/main" id="{E85C7610-B101-A9E2-CD9D-39BB498E026C}"/>
              </a:ext>
            </a:extLst>
          </p:cNvPr>
          <p:cNvPicPr>
            <a:picLocks noChangeAspect="1"/>
          </p:cNvPicPr>
          <p:nvPr/>
        </p:nvPicPr>
        <p:blipFill>
          <a:blip r:embed="rId2"/>
          <a:stretch>
            <a:fillRect/>
          </a:stretch>
        </p:blipFill>
        <p:spPr>
          <a:xfrm>
            <a:off x="3080658" y="1954342"/>
            <a:ext cx="2736396" cy="3692663"/>
          </a:xfrm>
          <a:prstGeom prst="rect">
            <a:avLst/>
          </a:prstGeom>
        </p:spPr>
      </p:pic>
      <p:pic>
        <p:nvPicPr>
          <p:cNvPr id="10" name="Picture 9">
            <a:extLst>
              <a:ext uri="{FF2B5EF4-FFF2-40B4-BE49-F238E27FC236}">
                <a16:creationId xmlns:a16="http://schemas.microsoft.com/office/drawing/2014/main" id="{5E4DF686-8F3F-C158-D5F8-4B2B486E8B81}"/>
              </a:ext>
            </a:extLst>
          </p:cNvPr>
          <p:cNvPicPr>
            <a:picLocks noChangeAspect="1"/>
          </p:cNvPicPr>
          <p:nvPr/>
        </p:nvPicPr>
        <p:blipFill>
          <a:blip r:embed="rId3"/>
          <a:stretch>
            <a:fillRect/>
          </a:stretch>
        </p:blipFill>
        <p:spPr>
          <a:xfrm>
            <a:off x="5457144" y="2803945"/>
            <a:ext cx="2736396" cy="3896892"/>
          </a:xfrm>
          <a:prstGeom prst="rect">
            <a:avLst/>
          </a:prstGeom>
        </p:spPr>
      </p:pic>
      <p:pic>
        <p:nvPicPr>
          <p:cNvPr id="4" name="Picture 3">
            <a:extLst>
              <a:ext uri="{FF2B5EF4-FFF2-40B4-BE49-F238E27FC236}">
                <a16:creationId xmlns:a16="http://schemas.microsoft.com/office/drawing/2014/main" id="{B4D00A0B-3267-8150-4986-4132C2C28272}"/>
              </a:ext>
            </a:extLst>
          </p:cNvPr>
          <p:cNvPicPr>
            <a:picLocks noChangeAspect="1"/>
          </p:cNvPicPr>
          <p:nvPr/>
        </p:nvPicPr>
        <p:blipFill>
          <a:blip r:embed="rId4"/>
          <a:stretch>
            <a:fillRect/>
          </a:stretch>
        </p:blipFill>
        <p:spPr>
          <a:xfrm>
            <a:off x="932772" y="2943943"/>
            <a:ext cx="2615293" cy="3616895"/>
          </a:xfrm>
          <a:prstGeom prst="rect">
            <a:avLst/>
          </a:prstGeom>
        </p:spPr>
      </p:pic>
      <p:pic>
        <p:nvPicPr>
          <p:cNvPr id="13" name="Picture 12">
            <a:extLst>
              <a:ext uri="{FF2B5EF4-FFF2-40B4-BE49-F238E27FC236}">
                <a16:creationId xmlns:a16="http://schemas.microsoft.com/office/drawing/2014/main" id="{61A78D5B-279E-40C1-ACC3-5E08316CA90A}"/>
              </a:ext>
            </a:extLst>
          </p:cNvPr>
          <p:cNvPicPr>
            <a:picLocks noChangeAspect="1"/>
          </p:cNvPicPr>
          <p:nvPr/>
        </p:nvPicPr>
        <p:blipFill>
          <a:blip r:embed="rId5"/>
          <a:stretch>
            <a:fillRect/>
          </a:stretch>
        </p:blipFill>
        <p:spPr>
          <a:xfrm>
            <a:off x="7964940" y="1871385"/>
            <a:ext cx="2863623" cy="4138890"/>
          </a:xfrm>
          <a:prstGeom prst="rect">
            <a:avLst/>
          </a:prstGeom>
        </p:spPr>
      </p:pic>
    </p:spTree>
    <p:extLst>
      <p:ext uri="{BB962C8B-B14F-4D97-AF65-F5344CB8AC3E}">
        <p14:creationId xmlns:p14="http://schemas.microsoft.com/office/powerpoint/2010/main" val="3244589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91110" y="429692"/>
            <a:ext cx="10845276" cy="932559"/>
          </a:xfrm>
          <a:prstGeom prst="rect">
            <a:avLst/>
          </a:prstGeom>
        </p:spPr>
        <p:txBody>
          <a:bodyPr vert="horz" wrap="square" lIns="0" tIns="0" rIns="0" bIns="0" rtlCol="0" anchor="b" anchorCtr="0">
            <a:normAutofit fontScale="70000" lnSpcReduction="2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ea typeface="+mn-ea"/>
                <a:cs typeface="+mn-cs"/>
              </a:rPr>
              <a:t>Grade A Objectives - Mathematics:</a:t>
            </a:r>
            <a:endParaRPr kumimoji="0" lang="el-GR" sz="6600" b="0" i="0" u="none" strike="noStrike" kern="1200" cap="none" spc="0" normalizeH="0" baseline="0" noProof="0" dirty="0">
              <a:ln>
                <a:noFill/>
              </a:ln>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BD632F7A-0D66-7578-1ECA-97FA7C204A8E}"/>
              </a:ext>
            </a:extLst>
          </p:cNvPr>
          <p:cNvSpPr txBox="1"/>
          <p:nvPr/>
        </p:nvSpPr>
        <p:spPr>
          <a:xfrm>
            <a:off x="339047" y="2001078"/>
            <a:ext cx="11297339" cy="2831544"/>
          </a:xfrm>
          <a:prstGeom prst="rect">
            <a:avLst/>
          </a:prstGeom>
          <a:noFill/>
        </p:spPr>
        <p:txBody>
          <a:bodyPr wrap="square" rtlCol="0">
            <a:spAutoFit/>
          </a:bodyPr>
          <a:lstStyle/>
          <a:p>
            <a:pPr marL="742950" indent="-742950">
              <a:buAutoNum type="arabicPeriod"/>
            </a:pPr>
            <a:r>
              <a:rPr lang="en-US" sz="4000" dirty="0">
                <a:latin typeface="Comic Sans MS" panose="030F0702030302020204" pitchFamily="66" charset="0"/>
              </a:rPr>
              <a:t>Recognition of numbers up to 10 : symbol and quantity.</a:t>
            </a:r>
            <a:endParaRPr lang="el-GR" sz="4000" dirty="0">
              <a:latin typeface="Comic Sans MS" panose="030F0702030302020204" pitchFamily="66" charset="0"/>
            </a:endParaRPr>
          </a:p>
          <a:p>
            <a:pPr marL="742950" indent="-742950">
              <a:buAutoNum type="arabicPeriod"/>
            </a:pPr>
            <a:endParaRPr lang="el-GR" sz="4000" dirty="0">
              <a:latin typeface="Comic Sans MS" panose="030F0702030302020204" pitchFamily="66" charset="0"/>
            </a:endParaRPr>
          </a:p>
          <a:p>
            <a:endParaRPr lang="el-GR" sz="4000" dirty="0">
              <a:latin typeface="Comic Sans MS" panose="030F0702030302020204" pitchFamily="66" charset="0"/>
            </a:endParaRPr>
          </a:p>
          <a:p>
            <a:endParaRPr lang="en-US" dirty="0"/>
          </a:p>
        </p:txBody>
      </p:sp>
      <p:pic>
        <p:nvPicPr>
          <p:cNvPr id="3" name="Picture 2">
            <a:extLst>
              <a:ext uri="{FF2B5EF4-FFF2-40B4-BE49-F238E27FC236}">
                <a16:creationId xmlns:a16="http://schemas.microsoft.com/office/drawing/2014/main" id="{9DDD3715-193A-05B0-E1DB-F86A158A2B60}"/>
              </a:ext>
            </a:extLst>
          </p:cNvPr>
          <p:cNvPicPr>
            <a:picLocks noChangeAspect="1"/>
          </p:cNvPicPr>
          <p:nvPr/>
        </p:nvPicPr>
        <p:blipFill>
          <a:blip r:embed="rId2"/>
          <a:stretch>
            <a:fillRect/>
          </a:stretch>
        </p:blipFill>
        <p:spPr>
          <a:xfrm>
            <a:off x="6745934" y="3429000"/>
            <a:ext cx="4439810" cy="3235105"/>
          </a:xfrm>
          <a:prstGeom prst="rect">
            <a:avLst/>
          </a:prstGeom>
        </p:spPr>
      </p:pic>
      <p:pic>
        <p:nvPicPr>
          <p:cNvPr id="5" name="Picture 4">
            <a:extLst>
              <a:ext uri="{FF2B5EF4-FFF2-40B4-BE49-F238E27FC236}">
                <a16:creationId xmlns:a16="http://schemas.microsoft.com/office/drawing/2014/main" id="{6DCB108E-9E7F-134C-553E-2CFFCED42E28}"/>
              </a:ext>
            </a:extLst>
          </p:cNvPr>
          <p:cNvPicPr>
            <a:picLocks noChangeAspect="1"/>
          </p:cNvPicPr>
          <p:nvPr/>
        </p:nvPicPr>
        <p:blipFill>
          <a:blip r:embed="rId3"/>
          <a:stretch>
            <a:fillRect/>
          </a:stretch>
        </p:blipFill>
        <p:spPr>
          <a:xfrm>
            <a:off x="791110" y="3429000"/>
            <a:ext cx="5334599" cy="3235105"/>
          </a:xfrm>
          <a:prstGeom prst="rect">
            <a:avLst/>
          </a:prstGeom>
        </p:spPr>
      </p:pic>
    </p:spTree>
    <p:extLst>
      <p:ext uri="{BB962C8B-B14F-4D97-AF65-F5344CB8AC3E}">
        <p14:creationId xmlns:p14="http://schemas.microsoft.com/office/powerpoint/2010/main" val="3188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673362" y="170765"/>
            <a:ext cx="10845276" cy="1123649"/>
          </a:xfrm>
          <a:prstGeom prst="rect">
            <a:avLst/>
          </a:prstGeom>
        </p:spPr>
        <p:txBody>
          <a:bodyPr vert="horz" wrap="square" lIns="0" tIns="0" rIns="0" bIns="0" rtlCol="0" anchor="b" anchorCtr="0">
            <a:normAutofit fontScale="70000" lnSpcReduction="2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rPr>
              <a:t>Grade A Objectives - Mathematics:</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sp>
        <p:nvSpPr>
          <p:cNvPr id="17" name="TextBox 16">
            <a:extLst>
              <a:ext uri="{FF2B5EF4-FFF2-40B4-BE49-F238E27FC236}">
                <a16:creationId xmlns:a16="http://schemas.microsoft.com/office/drawing/2014/main" id="{BD632F7A-0D66-7578-1ECA-97FA7C204A8E}"/>
              </a:ext>
            </a:extLst>
          </p:cNvPr>
          <p:cNvSpPr txBox="1"/>
          <p:nvPr/>
        </p:nvSpPr>
        <p:spPr>
          <a:xfrm>
            <a:off x="334337" y="1452767"/>
            <a:ext cx="6506588" cy="2215991"/>
          </a:xfrm>
          <a:prstGeom prst="rect">
            <a:avLst/>
          </a:prstGeom>
          <a:noFill/>
        </p:spPr>
        <p:txBody>
          <a:bodyPr wrap="square" rtlCol="0">
            <a:spAutoFit/>
          </a:bodyPr>
          <a:lstStyle/>
          <a:p>
            <a:pPr lvl="0" defTabSz="914400">
              <a:defRPr/>
            </a:pPr>
            <a:r>
              <a:rPr lang="en-US" sz="4000" dirty="0">
                <a:latin typeface="Comic Sans MS" panose="030F0702030302020204" pitchFamily="66" charset="0"/>
              </a:rPr>
              <a:t>2. Addition and subtraction up to 10.</a:t>
            </a: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8DF8E7A2-2FD2-CFFC-6DB5-43661F592DCF}"/>
              </a:ext>
            </a:extLst>
          </p:cNvPr>
          <p:cNvPicPr>
            <a:picLocks noChangeAspect="1"/>
          </p:cNvPicPr>
          <p:nvPr/>
        </p:nvPicPr>
        <p:blipFill>
          <a:blip r:embed="rId3"/>
          <a:stretch>
            <a:fillRect/>
          </a:stretch>
        </p:blipFill>
        <p:spPr>
          <a:xfrm>
            <a:off x="7515616" y="1739203"/>
            <a:ext cx="3396232" cy="4907011"/>
          </a:xfrm>
          <a:prstGeom prst="rect">
            <a:avLst/>
          </a:prstGeom>
          <a:ln>
            <a:noFill/>
          </a:ln>
          <a:effectLst>
            <a:softEdge rad="112500"/>
          </a:effectLst>
        </p:spPr>
      </p:pic>
      <p:pic>
        <p:nvPicPr>
          <p:cNvPr id="7" name="Picture 6">
            <a:extLst>
              <a:ext uri="{FF2B5EF4-FFF2-40B4-BE49-F238E27FC236}">
                <a16:creationId xmlns:a16="http://schemas.microsoft.com/office/drawing/2014/main" id="{19E3111B-4055-1597-B4D9-DE0E8E1F688C}"/>
              </a:ext>
            </a:extLst>
          </p:cNvPr>
          <p:cNvPicPr>
            <a:picLocks noChangeAspect="1"/>
          </p:cNvPicPr>
          <p:nvPr/>
        </p:nvPicPr>
        <p:blipFill>
          <a:blip r:embed="rId4"/>
          <a:stretch>
            <a:fillRect/>
          </a:stretch>
        </p:blipFill>
        <p:spPr>
          <a:xfrm>
            <a:off x="2864226" y="2793734"/>
            <a:ext cx="4370541" cy="3739018"/>
          </a:xfrm>
          <a:prstGeom prst="rect">
            <a:avLst/>
          </a:prstGeom>
          <a:ln>
            <a:noFill/>
          </a:ln>
          <a:effectLst>
            <a:softEdge rad="112500"/>
          </a:effectLst>
        </p:spPr>
      </p:pic>
      <p:pic>
        <p:nvPicPr>
          <p:cNvPr id="10" name="Graphic 9" descr="Stars outline">
            <a:extLst>
              <a:ext uri="{FF2B5EF4-FFF2-40B4-BE49-F238E27FC236}">
                <a16:creationId xmlns:a16="http://schemas.microsoft.com/office/drawing/2014/main" id="{0C6B7B7D-8BD4-34E3-7090-339F277E58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2357" y="4545926"/>
            <a:ext cx="914400" cy="914400"/>
          </a:xfrm>
          <a:prstGeom prst="rect">
            <a:avLst/>
          </a:prstGeom>
        </p:spPr>
      </p:pic>
      <p:pic>
        <p:nvPicPr>
          <p:cNvPr id="13" name="Graphic 12" descr="Stars outline">
            <a:extLst>
              <a:ext uri="{FF2B5EF4-FFF2-40B4-BE49-F238E27FC236}">
                <a16:creationId xmlns:a16="http://schemas.microsoft.com/office/drawing/2014/main" id="{A588EB35-C24A-03B3-6EEE-629B4DE74D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733" y="3827112"/>
            <a:ext cx="914400" cy="914400"/>
          </a:xfrm>
          <a:prstGeom prst="rect">
            <a:avLst/>
          </a:prstGeom>
        </p:spPr>
      </p:pic>
      <p:pic>
        <p:nvPicPr>
          <p:cNvPr id="15" name="Graphic 14" descr="Bells outline">
            <a:extLst>
              <a:ext uri="{FF2B5EF4-FFF2-40B4-BE49-F238E27FC236}">
                <a16:creationId xmlns:a16="http://schemas.microsoft.com/office/drawing/2014/main" id="{FEFDBDEC-A8A5-D98B-1B44-723A5AB46A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3263" y="3161807"/>
            <a:ext cx="914400" cy="914400"/>
          </a:xfrm>
          <a:prstGeom prst="rect">
            <a:avLst/>
          </a:prstGeom>
        </p:spPr>
      </p:pic>
      <p:pic>
        <p:nvPicPr>
          <p:cNvPr id="16" name="Graphic 15" descr="Bells outline">
            <a:extLst>
              <a:ext uri="{FF2B5EF4-FFF2-40B4-BE49-F238E27FC236}">
                <a16:creationId xmlns:a16="http://schemas.microsoft.com/office/drawing/2014/main" id="{5BD79B22-BD57-6A4F-8F83-6DC6883AFD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6954" y="3806279"/>
            <a:ext cx="914400" cy="914400"/>
          </a:xfrm>
          <a:prstGeom prst="rect">
            <a:avLst/>
          </a:prstGeom>
        </p:spPr>
      </p:pic>
    </p:spTree>
    <p:extLst>
      <p:ext uri="{BB962C8B-B14F-4D97-AF65-F5344CB8AC3E}">
        <p14:creationId xmlns:p14="http://schemas.microsoft.com/office/powerpoint/2010/main" val="23842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par>
                                <p:cTn id="33" presetID="26" presetClass="emph" presetSubtype="0"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6"/>
                                        </p:tgtEl>
                                      </p:cBhvr>
                                    </p:animEffect>
                                    <p:animScale>
                                      <p:cBhvr>
                                        <p:cTn id="38" dur="250" autoRev="1" fill="hold"/>
                                        <p:tgtEl>
                                          <p:spTgt spid="1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91110" y="283512"/>
            <a:ext cx="10845276" cy="1021517"/>
          </a:xfrm>
          <a:prstGeom prst="rect">
            <a:avLst/>
          </a:prstGeom>
        </p:spPr>
        <p:txBody>
          <a:bodyPr vert="horz" wrap="square" lIns="0" tIns="0" rIns="0" bIns="0" rtlCol="0" anchor="b" anchorCtr="0">
            <a:normAutofit fontScale="70000" lnSpcReduction="2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rPr>
              <a:t>Grade A Objectives - Mathematics:</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sp>
        <p:nvSpPr>
          <p:cNvPr id="17" name="TextBox 16">
            <a:extLst>
              <a:ext uri="{FF2B5EF4-FFF2-40B4-BE49-F238E27FC236}">
                <a16:creationId xmlns:a16="http://schemas.microsoft.com/office/drawing/2014/main" id="{BD632F7A-0D66-7578-1ECA-97FA7C204A8E}"/>
              </a:ext>
            </a:extLst>
          </p:cNvPr>
          <p:cNvSpPr txBox="1"/>
          <p:nvPr/>
        </p:nvSpPr>
        <p:spPr>
          <a:xfrm>
            <a:off x="339047" y="2001078"/>
            <a:ext cx="11297339" cy="3447098"/>
          </a:xfrm>
          <a:prstGeom prst="rect">
            <a:avLst/>
          </a:prstGeom>
          <a:noFill/>
        </p:spPr>
        <p:txBody>
          <a:bodyPr wrap="square" rtlCol="0">
            <a:spAutoFit/>
          </a:bodyPr>
          <a:lstStyle/>
          <a:p>
            <a:pPr lvl="0" defTabSz="914400">
              <a:defRPr/>
            </a:pPr>
            <a:r>
              <a:rPr lang="en-US" sz="4000" dirty="0">
                <a:latin typeface="Comic Sans MS" panose="030F0702030302020204" pitchFamily="66" charset="0"/>
              </a:rPr>
              <a:t>3. Recognition of numbers up to 100: symbol and quantity.
4. Count up to 100.</a:t>
            </a: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D90CCB05-A72C-AE22-56E2-DD22FE616BED}"/>
              </a:ext>
            </a:extLst>
          </p:cNvPr>
          <p:cNvPicPr>
            <a:picLocks noChangeAspect="1"/>
          </p:cNvPicPr>
          <p:nvPr/>
        </p:nvPicPr>
        <p:blipFill>
          <a:blip r:embed="rId3"/>
          <a:stretch>
            <a:fillRect/>
          </a:stretch>
        </p:blipFill>
        <p:spPr>
          <a:xfrm>
            <a:off x="1887751" y="4493223"/>
            <a:ext cx="8199930" cy="1773603"/>
          </a:xfrm>
          <a:prstGeom prst="rect">
            <a:avLst/>
          </a:prstGeom>
          <a:ln>
            <a:noFill/>
          </a:ln>
          <a:effectLst>
            <a:softEdge rad="112500"/>
          </a:effectLst>
        </p:spPr>
      </p:pic>
      <p:pic>
        <p:nvPicPr>
          <p:cNvPr id="7" name="Picture 6">
            <a:extLst>
              <a:ext uri="{FF2B5EF4-FFF2-40B4-BE49-F238E27FC236}">
                <a16:creationId xmlns:a16="http://schemas.microsoft.com/office/drawing/2014/main" id="{2D857B8E-701A-21DB-2E56-67F8F854C511}"/>
              </a:ext>
            </a:extLst>
          </p:cNvPr>
          <p:cNvPicPr>
            <a:picLocks noChangeAspect="1"/>
          </p:cNvPicPr>
          <p:nvPr/>
        </p:nvPicPr>
        <p:blipFill>
          <a:blip r:embed="rId4"/>
          <a:stretch>
            <a:fillRect/>
          </a:stretch>
        </p:blipFill>
        <p:spPr>
          <a:xfrm>
            <a:off x="2527573" y="3909947"/>
            <a:ext cx="7372350" cy="2933700"/>
          </a:xfrm>
          <a:prstGeom prst="rect">
            <a:avLst/>
          </a:prstGeom>
          <a:ln>
            <a:noFill/>
          </a:ln>
          <a:effectLst>
            <a:softEdge rad="112500"/>
          </a:effectLst>
        </p:spPr>
      </p:pic>
    </p:spTree>
    <p:extLst>
      <p:ext uri="{BB962C8B-B14F-4D97-AF65-F5344CB8AC3E}">
        <p14:creationId xmlns:p14="http://schemas.microsoft.com/office/powerpoint/2010/main" val="38146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91110" y="289396"/>
            <a:ext cx="10845276" cy="944932"/>
          </a:xfrm>
          <a:prstGeom prst="rect">
            <a:avLst/>
          </a:prstGeom>
        </p:spPr>
        <p:txBody>
          <a:bodyPr vert="horz" wrap="square" lIns="0" tIns="0" rIns="0" bIns="0" rtlCol="0" anchor="b" anchorCtr="0">
            <a:normAutofit fontScale="70000" lnSpcReduction="2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rPr>
              <a:t>Grade A Objectives - Mathematics:</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sp>
        <p:nvSpPr>
          <p:cNvPr id="17" name="TextBox 16">
            <a:extLst>
              <a:ext uri="{FF2B5EF4-FFF2-40B4-BE49-F238E27FC236}">
                <a16:creationId xmlns:a16="http://schemas.microsoft.com/office/drawing/2014/main" id="{BD632F7A-0D66-7578-1ECA-97FA7C204A8E}"/>
              </a:ext>
            </a:extLst>
          </p:cNvPr>
          <p:cNvSpPr txBox="1"/>
          <p:nvPr/>
        </p:nvSpPr>
        <p:spPr>
          <a:xfrm>
            <a:off x="339047" y="2001078"/>
            <a:ext cx="11297339" cy="2831544"/>
          </a:xfrm>
          <a:prstGeom prst="rect">
            <a:avLst/>
          </a:prstGeom>
          <a:noFill/>
        </p:spPr>
        <p:txBody>
          <a:bodyPr wrap="square" rtlCol="0">
            <a:spAutoFit/>
          </a:bodyPr>
          <a:lstStyle/>
          <a:p>
            <a:pPr lvl="0" defTabSz="914400">
              <a:lnSpc>
                <a:spcPct val="200000"/>
              </a:lnSpc>
              <a:defRPr/>
            </a:pPr>
            <a:r>
              <a:rPr lang="en-US" sz="4000" dirty="0">
                <a:latin typeface="Comic Sans MS" panose="030F0702030302020204" pitchFamily="66" charset="0"/>
              </a:rPr>
              <a:t>4. Multiplication</a:t>
            </a: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8D75C0C5-BEA0-7A9B-400F-2CF48C34C601}"/>
              </a:ext>
            </a:extLst>
          </p:cNvPr>
          <p:cNvPicPr>
            <a:picLocks noChangeAspect="1"/>
          </p:cNvPicPr>
          <p:nvPr/>
        </p:nvPicPr>
        <p:blipFill>
          <a:blip r:embed="rId3"/>
          <a:stretch>
            <a:fillRect/>
          </a:stretch>
        </p:blipFill>
        <p:spPr>
          <a:xfrm>
            <a:off x="1766424" y="5375348"/>
            <a:ext cx="9410707" cy="1390651"/>
          </a:xfrm>
          <a:prstGeom prst="rect">
            <a:avLst/>
          </a:prstGeom>
        </p:spPr>
      </p:pic>
      <p:pic>
        <p:nvPicPr>
          <p:cNvPr id="5" name="Picture 4">
            <a:extLst>
              <a:ext uri="{FF2B5EF4-FFF2-40B4-BE49-F238E27FC236}">
                <a16:creationId xmlns:a16="http://schemas.microsoft.com/office/drawing/2014/main" id="{8E206CCF-673F-1093-D8F1-0EE853B6DFB3}"/>
              </a:ext>
            </a:extLst>
          </p:cNvPr>
          <p:cNvPicPr>
            <a:picLocks noChangeAspect="1"/>
          </p:cNvPicPr>
          <p:nvPr/>
        </p:nvPicPr>
        <p:blipFill>
          <a:blip r:embed="rId4"/>
          <a:stretch>
            <a:fillRect/>
          </a:stretch>
        </p:blipFill>
        <p:spPr>
          <a:xfrm>
            <a:off x="7039627" y="1844952"/>
            <a:ext cx="3853775" cy="3523451"/>
          </a:xfrm>
          <a:prstGeom prst="rect">
            <a:avLst/>
          </a:prstGeom>
        </p:spPr>
      </p:pic>
    </p:spTree>
    <p:extLst>
      <p:ext uri="{BB962C8B-B14F-4D97-AF65-F5344CB8AC3E}">
        <p14:creationId xmlns:p14="http://schemas.microsoft.com/office/powerpoint/2010/main" val="13054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91110" y="214065"/>
            <a:ext cx="10845276" cy="1175532"/>
          </a:xfrm>
          <a:prstGeom prst="rect">
            <a:avLst/>
          </a:prstGeom>
        </p:spPr>
        <p:txBody>
          <a:bodyPr vert="horz" wrap="square" lIns="0" tIns="0" rIns="0" bIns="0" rtlCol="0" anchor="b" anchorCtr="0">
            <a:normAutofit fontScale="70000" lnSpcReduction="20000"/>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rPr>
              <a:t>Grade A Objectives - Mathematics:</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sp>
        <p:nvSpPr>
          <p:cNvPr id="17" name="TextBox 16">
            <a:extLst>
              <a:ext uri="{FF2B5EF4-FFF2-40B4-BE49-F238E27FC236}">
                <a16:creationId xmlns:a16="http://schemas.microsoft.com/office/drawing/2014/main" id="{BD632F7A-0D66-7578-1ECA-97FA7C204A8E}"/>
              </a:ext>
            </a:extLst>
          </p:cNvPr>
          <p:cNvSpPr txBox="1"/>
          <p:nvPr/>
        </p:nvSpPr>
        <p:spPr>
          <a:xfrm>
            <a:off x="339047" y="2001078"/>
            <a:ext cx="11297339" cy="4062651"/>
          </a:xfrm>
          <a:prstGeom prst="rect">
            <a:avLst/>
          </a:prstGeom>
          <a:noFill/>
        </p:spPr>
        <p:txBody>
          <a:bodyPr wrap="square" rtlCol="0">
            <a:spAutoFit/>
          </a:bodyPr>
          <a:lstStyle/>
          <a:p>
            <a:pPr lvl="0" defTabSz="914400">
              <a:lnSpc>
                <a:spcPct val="200000"/>
              </a:lnSpc>
              <a:defRPr/>
            </a:pPr>
            <a:r>
              <a:rPr lang="en-US" sz="4000" dirty="0">
                <a:latin typeface="Comic Sans MS" panose="030F0702030302020204" pitchFamily="66" charset="0"/>
              </a:rPr>
              <a:t>5. Division
As sharing</a:t>
            </a:r>
            <a:endParaRPr kumimoji="0" lang="el-GR" sz="4000" b="0" i="0" u="none" strike="noStrike" kern="1200" cap="none" spc="0" normalizeH="0" baseline="0" noProof="0" dirty="0">
              <a:ln>
                <a:noFill/>
              </a:ln>
              <a:effectLst/>
              <a:uLnTx/>
              <a:uFillTx/>
              <a:latin typeface="Comic Sans MS" panose="030F0702030302020204" pitchFamily="66"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4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91F53323-29DA-7A61-3ACE-ED2B0150BF09}"/>
              </a:ext>
            </a:extLst>
          </p:cNvPr>
          <p:cNvPicPr>
            <a:picLocks noChangeAspect="1"/>
          </p:cNvPicPr>
          <p:nvPr/>
        </p:nvPicPr>
        <p:blipFill rotWithShape="1">
          <a:blip r:embed="rId3"/>
          <a:srcRect l="1184" t="2733" r="960" b="3397"/>
          <a:stretch/>
        </p:blipFill>
        <p:spPr>
          <a:xfrm>
            <a:off x="3678183" y="3224041"/>
            <a:ext cx="7958203" cy="2506002"/>
          </a:xfrm>
          <a:prstGeom prst="rect">
            <a:avLst/>
          </a:prstGeom>
          <a:ln>
            <a:noFill/>
          </a:ln>
          <a:effectLst>
            <a:softEdge rad="112500"/>
          </a:effectLst>
        </p:spPr>
      </p:pic>
    </p:spTree>
    <p:extLst>
      <p:ext uri="{BB962C8B-B14F-4D97-AF65-F5344CB8AC3E}">
        <p14:creationId xmlns:p14="http://schemas.microsoft.com/office/powerpoint/2010/main" val="1228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66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5CE3F3-5F06-921E-3AC3-BB560E74B05A}"/>
              </a:ext>
            </a:extLst>
          </p:cNvPr>
          <p:cNvSpPr txBox="1">
            <a:spLocks/>
          </p:cNvSpPr>
          <p:nvPr/>
        </p:nvSpPr>
        <p:spPr>
          <a:xfrm>
            <a:off x="791110" y="162838"/>
            <a:ext cx="10845276" cy="1225636"/>
          </a:xfrm>
          <a:prstGeom prst="rect">
            <a:avLst/>
          </a:prstGeom>
        </p:spPr>
        <p:txBody>
          <a:bodyPr vert="horz" wrap="square" lIns="0" tIns="0" rIns="0" bIns="0" rtlCol="0" anchor="b" anchorCtr="0">
            <a:normAutofit/>
          </a:bodyPr>
          <a:lstStyle>
            <a:lvl1pPr algn="ctr" defTabSz="914400" rtl="0" eaLnBrk="1" latinLnBrk="0" hangingPunct="1">
              <a:lnSpc>
                <a:spcPct val="100000"/>
              </a:lnSpc>
              <a:spcBef>
                <a:spcPct val="0"/>
              </a:spcBef>
              <a:buNone/>
              <a:defRPr sz="5600" kern="1200" cap="none" spc="-100" baseline="0">
                <a:solidFill>
                  <a:schemeClr val="tx1"/>
                </a:solidFill>
                <a:latin typeface="+mj-lt"/>
                <a:ea typeface="+mj-ea"/>
                <a:cs typeface="+mj-cs"/>
              </a:defRPr>
            </a:lvl1pPr>
          </a:lstStyle>
          <a:p>
            <a:pPr lvl="0" algn="l">
              <a:spcBef>
                <a:spcPts val="0"/>
              </a:spcBef>
              <a:defRPr/>
            </a:pPr>
            <a:r>
              <a:rPr lang="en-US" sz="6600" b="1" spc="0" dirty="0">
                <a:latin typeface="Comic Sans MS" panose="030F0702030302020204" pitchFamily="66" charset="0"/>
              </a:rPr>
              <a:t>Communication:</a:t>
            </a:r>
            <a:endParaRPr kumimoji="0" lang="el-GR" sz="6600" b="0" i="0" u="none" strike="noStrike" kern="1200" cap="none" spc="0" normalizeH="0" baseline="0" noProof="0" dirty="0">
              <a:ln>
                <a:noFill/>
              </a:ln>
              <a:effectLst/>
              <a:uLnTx/>
              <a:uFillTx/>
              <a:latin typeface="Comic Sans MS" panose="030F0702030302020204" pitchFamily="66" charset="0"/>
              <a:ea typeface="+mj-ea"/>
              <a:cs typeface="+mj-cs"/>
            </a:endParaRPr>
          </a:p>
        </p:txBody>
      </p:sp>
      <p:sp>
        <p:nvSpPr>
          <p:cNvPr id="17" name="TextBox 16">
            <a:extLst>
              <a:ext uri="{FF2B5EF4-FFF2-40B4-BE49-F238E27FC236}">
                <a16:creationId xmlns:a16="http://schemas.microsoft.com/office/drawing/2014/main" id="{BD632F7A-0D66-7578-1ECA-97FA7C204A8E}"/>
              </a:ext>
            </a:extLst>
          </p:cNvPr>
          <p:cNvSpPr txBox="1"/>
          <p:nvPr/>
        </p:nvSpPr>
        <p:spPr>
          <a:xfrm>
            <a:off x="126937" y="1552146"/>
            <a:ext cx="11509449" cy="4309449"/>
          </a:xfrm>
          <a:prstGeom prst="rect">
            <a:avLst/>
          </a:prstGeom>
          <a:noFill/>
        </p:spPr>
        <p:txBody>
          <a:bodyPr wrap="square" rtlCol="0">
            <a:spAutoFit/>
          </a:bodyPr>
          <a:lstStyle/>
          <a:p>
            <a:pPr marL="571500" lvl="0" indent="-571500" defTabSz="914400">
              <a:lnSpc>
                <a:spcPct val="200000"/>
              </a:lnSpc>
              <a:buFont typeface="Courier New" panose="02070309020205020404" pitchFamily="49" charset="0"/>
              <a:buChar char="o"/>
              <a:defRPr/>
            </a:pPr>
            <a:r>
              <a:rPr lang="en-US" sz="4800" dirty="0">
                <a:latin typeface="Comic Sans MS" panose="030F0702030302020204" pitchFamily="66" charset="0"/>
              </a:rPr>
              <a:t>Every Friday 07:45 – 08:25 (room next to the teachers' office)
School phone: 25694410</a:t>
            </a:r>
            <a:endParaRPr kumimoji="0" lang="el-GR" sz="4000" b="0" i="0" u="none" strike="noStrike" kern="1200" cap="none" spc="0" normalizeH="0" baseline="0" noProof="0" dirty="0">
              <a:ln>
                <a:noFill/>
              </a:ln>
              <a:effectLst/>
              <a:uLnTx/>
              <a:uFillTx/>
              <a:latin typeface="Comic Sans MS" panose="030F0702030302020204" pitchFamily="66" charset="0"/>
              <a:ea typeface="+mn-ea"/>
              <a:cs typeface="+mn-cs"/>
            </a:endParaRPr>
          </a:p>
        </p:txBody>
      </p:sp>
      <p:pic>
        <p:nvPicPr>
          <p:cNvPr id="2" name="Picture 1" descr="&lt;strong&gt;Telephone&lt;/strong&gt; Dial Plate Red · Free vector graphic on Pixabay">
            <a:extLst>
              <a:ext uri="{FF2B5EF4-FFF2-40B4-BE49-F238E27FC236}">
                <a16:creationId xmlns:a16="http://schemas.microsoft.com/office/drawing/2014/main" id="{8A452F0B-F43E-ACD1-E493-5241179B9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705" y="4831541"/>
            <a:ext cx="1494645" cy="1461950"/>
          </a:xfrm>
          <a:prstGeom prst="rect">
            <a:avLst/>
          </a:prstGeom>
        </p:spPr>
      </p:pic>
    </p:spTree>
    <p:extLst>
      <p:ext uri="{BB962C8B-B14F-4D97-AF65-F5344CB8AC3E}">
        <p14:creationId xmlns:p14="http://schemas.microsoft.com/office/powerpoint/2010/main" val="3500640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B6A722-2017-6603-4F97-5448FDFEEB2F}"/>
              </a:ext>
            </a:extLst>
          </p:cNvPr>
          <p:cNvSpPr txBox="1"/>
          <p:nvPr/>
        </p:nvSpPr>
        <p:spPr>
          <a:xfrm>
            <a:off x="524256" y="755905"/>
            <a:ext cx="10655808" cy="5775940"/>
          </a:xfrm>
          <a:prstGeom prst="rect">
            <a:avLst/>
          </a:prstGeom>
          <a:noFill/>
        </p:spPr>
        <p:txBody>
          <a:bodyPr wrap="square">
            <a:spAutoFit/>
          </a:bodyPr>
          <a:lstStyle/>
          <a:p>
            <a:pPr rtl="0">
              <a:spcBef>
                <a:spcPts val="1400"/>
              </a:spcBef>
              <a:spcAft>
                <a:spcPts val="400"/>
              </a:spcAft>
              <a:buNone/>
            </a:pPr>
            <a:r>
              <a:rPr lang="en-US" sz="3600" b="1" i="0" u="none" strike="noStrike" dirty="0">
                <a:solidFill>
                  <a:srgbClr val="000000"/>
                </a:solidFill>
                <a:effectLst/>
                <a:latin typeface="Arial" panose="020B0604020202020204" pitchFamily="34" charset="0"/>
              </a:rPr>
              <a:t>Why do children need rules?</a:t>
            </a:r>
            <a:endParaRPr lang="en-US" sz="2800" b="1" dirty="0">
              <a:effectLst/>
            </a:endParaRPr>
          </a:p>
          <a:p>
            <a:pPr rtl="0" fontAlgn="base">
              <a:spcBef>
                <a:spcPts val="1200"/>
              </a:spcBef>
              <a:buFont typeface="Arial" panose="020B0604020202020204" pitchFamily="34" charset="0"/>
              <a:buChar char="•"/>
            </a:pPr>
            <a:r>
              <a:rPr lang="en-US" sz="2800" b="0" i="0" u="none" strike="noStrike" dirty="0">
                <a:solidFill>
                  <a:srgbClr val="000000"/>
                </a:solidFill>
                <a:effectLst/>
                <a:latin typeface="Arial" panose="020B0604020202020204" pitchFamily="34" charset="0"/>
              </a:rPr>
              <a:t>A child who grows up without rules and clear boundaries is not free.</a:t>
            </a:r>
          </a:p>
          <a:p>
            <a:pPr rtl="0" fontAlgn="base">
              <a:spcBef>
                <a:spcPts val="1200"/>
              </a:spcBef>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2800" b="0" i="0" u="none" strike="noStrike" dirty="0">
                <a:solidFill>
                  <a:srgbClr val="000000"/>
                </a:solidFill>
                <a:effectLst/>
                <a:latin typeface="Arial" panose="020B0604020202020204" pitchFamily="34" charset="0"/>
              </a:rPr>
              <a:t>On the contrary, they are trapped in an unclear and complicated structure where responsibility and cooperation cannot develop.</a:t>
            </a:r>
          </a:p>
          <a:p>
            <a:pPr rtl="0">
              <a:spcBef>
                <a:spcPts val="1200"/>
              </a:spcBef>
              <a:spcAft>
                <a:spcPts val="1200"/>
              </a:spcAft>
              <a:buNone/>
            </a:pPr>
            <a:r>
              <a:rPr lang="en-US" sz="2800" b="0" i="0" u="none" strike="noStrike" dirty="0">
                <a:solidFill>
                  <a:srgbClr val="000000"/>
                </a:solidFill>
                <a:effectLst/>
                <a:latin typeface="Arial" panose="020B0604020202020204" pitchFamily="34" charset="0"/>
              </a:rPr>
              <a:t>Setting conditions may feel harsh—even for you as parents—but it is necessary.</a:t>
            </a:r>
            <a:endParaRPr lang="en-US" sz="2800" b="0" dirty="0">
              <a:effectLst/>
            </a:endParaRPr>
          </a:p>
          <a:p>
            <a:pPr>
              <a:buNone/>
            </a:pPr>
            <a:br>
              <a:rPr lang="en-US" sz="2800" b="0" dirty="0">
                <a:effectLst/>
              </a:rPr>
            </a:br>
            <a:br>
              <a:rPr lang="en-US" sz="2800" dirty="0"/>
            </a:br>
            <a:endParaRPr lang="en-CY" sz="2800" dirty="0"/>
          </a:p>
        </p:txBody>
      </p:sp>
    </p:spTree>
    <p:extLst>
      <p:ext uri="{BB962C8B-B14F-4D97-AF65-F5344CB8AC3E}">
        <p14:creationId xmlns:p14="http://schemas.microsoft.com/office/powerpoint/2010/main" val="276451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49589D-28DF-8A41-D54A-5877B9DF4917}"/>
              </a:ext>
            </a:extLst>
          </p:cNvPr>
          <p:cNvSpPr txBox="1"/>
          <p:nvPr/>
        </p:nvSpPr>
        <p:spPr>
          <a:xfrm>
            <a:off x="481584" y="438912"/>
            <a:ext cx="11228832" cy="4021614"/>
          </a:xfrm>
          <a:prstGeom prst="rect">
            <a:avLst/>
          </a:prstGeom>
          <a:noFill/>
        </p:spPr>
        <p:txBody>
          <a:bodyPr wrap="square">
            <a:spAutoFit/>
          </a:bodyPr>
          <a:lstStyle/>
          <a:p>
            <a:pPr rtl="0">
              <a:spcBef>
                <a:spcPts val="1400"/>
              </a:spcBef>
              <a:spcAft>
                <a:spcPts val="400"/>
              </a:spcAft>
              <a:buNone/>
            </a:pPr>
            <a:r>
              <a:rPr lang="en-US" sz="4000" b="1" i="0" u="none" strike="noStrike" dirty="0">
                <a:solidFill>
                  <a:srgbClr val="000000"/>
                </a:solidFill>
                <a:effectLst/>
                <a:latin typeface="Arial" panose="020B0604020202020204" pitchFamily="34" charset="0"/>
              </a:rPr>
              <a:t>Boundaries – Discipline – Safety</a:t>
            </a:r>
            <a:endParaRPr lang="en-US" sz="3200" b="1"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By setting boundaries for your child’s behavior from an early age, you help them face disappointments and limitations later in life with respect and critical thinking. They will accept these more easily, without behaving selfishly or unfairly.</a:t>
            </a:r>
            <a:endParaRPr lang="en-US" sz="3200" b="0" dirty="0">
              <a:effectLst/>
            </a:endParaRPr>
          </a:p>
          <a:p>
            <a:pPr algn="just">
              <a:buNone/>
            </a:pPr>
            <a:br>
              <a:rPr lang="en-US" sz="3200" dirty="0"/>
            </a:br>
            <a:endParaRPr lang="en-CY" sz="3200" dirty="0"/>
          </a:p>
        </p:txBody>
      </p:sp>
    </p:spTree>
    <p:extLst>
      <p:ext uri="{BB962C8B-B14F-4D97-AF65-F5344CB8AC3E}">
        <p14:creationId xmlns:p14="http://schemas.microsoft.com/office/powerpoint/2010/main" val="108965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AA4010-4706-34B4-2BDB-5F55CBC57742}"/>
              </a:ext>
            </a:extLst>
          </p:cNvPr>
          <p:cNvSpPr txBox="1"/>
          <p:nvPr/>
        </p:nvSpPr>
        <p:spPr>
          <a:xfrm>
            <a:off x="658368" y="376485"/>
            <a:ext cx="11289792" cy="5555367"/>
          </a:xfrm>
          <a:prstGeom prst="rect">
            <a:avLst/>
          </a:prstGeom>
          <a:noFill/>
        </p:spPr>
        <p:txBody>
          <a:bodyPr wrap="square">
            <a:spAutoFit/>
          </a:bodyPr>
          <a:lstStyle/>
          <a:p>
            <a:pPr>
              <a:buNone/>
            </a:pPr>
            <a:br>
              <a:rPr lang="en-US" b="0" dirty="0">
                <a:effectLst/>
              </a:rPr>
            </a:br>
            <a:endParaRPr lang="en-US" b="0" dirty="0">
              <a:effectLst/>
            </a:endParaRPr>
          </a:p>
          <a:p>
            <a:pPr algn="just" rtl="0">
              <a:spcBef>
                <a:spcPts val="1400"/>
              </a:spcBef>
              <a:spcAft>
                <a:spcPts val="400"/>
              </a:spcAft>
              <a:buNone/>
            </a:pPr>
            <a:r>
              <a:rPr lang="en-US" sz="2400" b="1" i="0" u="none" strike="noStrike" dirty="0">
                <a:solidFill>
                  <a:srgbClr val="000000"/>
                </a:solidFill>
                <a:effectLst/>
                <a:latin typeface="Arial" panose="020B0604020202020204" pitchFamily="34" charset="0"/>
              </a:rPr>
              <a:t>1</a:t>
            </a:r>
            <a:r>
              <a:rPr lang="en-US" sz="4000" b="1" i="0" u="none" strike="noStrike" dirty="0">
                <a:solidFill>
                  <a:srgbClr val="000000"/>
                </a:solidFill>
                <a:effectLst/>
                <a:latin typeface="Arial" panose="020B0604020202020204" pitchFamily="34" charset="0"/>
              </a:rPr>
              <a:t>. Clear and Simple Terms</a:t>
            </a:r>
            <a:endParaRPr lang="en-US" sz="3200" b="1"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Set the rules from the start, not after the child becomes demanding.</a:t>
            </a: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Example: When the child asks to watch TV before studying, you make it clear that the agreement is only for 30 minutes, and then the TV turns off. You also explain the reasons.</a:t>
            </a:r>
            <a:endParaRPr lang="en-US" sz="3200" b="0" dirty="0">
              <a:effectLst/>
            </a:endParaRPr>
          </a:p>
          <a:p>
            <a:pPr algn="just">
              <a:buNone/>
            </a:pPr>
            <a:br>
              <a:rPr lang="en-US" sz="3200" dirty="0"/>
            </a:br>
            <a:endParaRPr lang="en-CY" sz="3200" dirty="0"/>
          </a:p>
        </p:txBody>
      </p:sp>
    </p:spTree>
    <p:extLst>
      <p:ext uri="{BB962C8B-B14F-4D97-AF65-F5344CB8AC3E}">
        <p14:creationId xmlns:p14="http://schemas.microsoft.com/office/powerpoint/2010/main" val="297472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4D5C9F-66D8-3074-545B-49316EA7FD4E}"/>
              </a:ext>
            </a:extLst>
          </p:cNvPr>
          <p:cNvSpPr txBox="1"/>
          <p:nvPr/>
        </p:nvSpPr>
        <p:spPr>
          <a:xfrm>
            <a:off x="1060704" y="414528"/>
            <a:ext cx="10387584" cy="7037824"/>
          </a:xfrm>
          <a:prstGeom prst="rect">
            <a:avLst/>
          </a:prstGeom>
          <a:noFill/>
        </p:spPr>
        <p:txBody>
          <a:bodyPr wrap="square">
            <a:spAutoFit/>
          </a:bodyPr>
          <a:lstStyle/>
          <a:p>
            <a:pPr algn="just" rtl="0">
              <a:spcBef>
                <a:spcPts val="1400"/>
              </a:spcBef>
              <a:spcAft>
                <a:spcPts val="400"/>
              </a:spcAft>
              <a:buNone/>
            </a:pPr>
            <a:r>
              <a:rPr lang="en-US" sz="4400" b="1" i="0" u="none" strike="noStrike" dirty="0">
                <a:solidFill>
                  <a:srgbClr val="000000"/>
                </a:solidFill>
                <a:effectLst/>
                <a:latin typeface="Arial" panose="020B0604020202020204" pitchFamily="34" charset="0"/>
              </a:rPr>
              <a:t>2. Respect the Limits You Set</a:t>
            </a:r>
            <a:endParaRPr lang="en-US" sz="3600" b="1" dirty="0">
              <a:effectLst/>
            </a:endParaRPr>
          </a:p>
          <a:p>
            <a:pPr algn="just" rtl="0">
              <a:spcBef>
                <a:spcPts val="1200"/>
              </a:spcBef>
              <a:spcAft>
                <a:spcPts val="1200"/>
              </a:spcAft>
              <a:buNone/>
            </a:pPr>
            <a:r>
              <a:rPr lang="en-US" sz="3600" b="0" i="0" u="none" strike="noStrike" dirty="0">
                <a:solidFill>
                  <a:srgbClr val="000000"/>
                </a:solidFill>
                <a:effectLst/>
                <a:latin typeface="Arial" panose="020B0604020202020204" pitchFamily="34" charset="0"/>
              </a:rPr>
              <a:t>If the rule is 30 minutes, keep it.</a:t>
            </a:r>
          </a:p>
          <a:p>
            <a:pPr algn="just" rtl="0">
              <a:spcBef>
                <a:spcPts val="1200"/>
              </a:spcBef>
              <a:spcAft>
                <a:spcPts val="1200"/>
              </a:spcAft>
              <a:buNone/>
            </a:pPr>
            <a:r>
              <a:rPr lang="en-US" sz="3600" b="0" i="0" u="none" strike="noStrike" dirty="0">
                <a:solidFill>
                  <a:srgbClr val="000000"/>
                </a:solidFill>
                <a:effectLst/>
                <a:latin typeface="Arial" panose="020B0604020202020204" pitchFamily="34" charset="0"/>
              </a:rPr>
              <a:t> Do not give in to crying, whining, or begging.</a:t>
            </a:r>
          </a:p>
          <a:p>
            <a:pPr algn="just" rtl="0">
              <a:spcBef>
                <a:spcPts val="1200"/>
              </a:spcBef>
              <a:spcAft>
                <a:spcPts val="1200"/>
              </a:spcAft>
              <a:buNone/>
            </a:pPr>
            <a:r>
              <a:rPr lang="en-US" sz="3600" b="0" i="0" u="none" strike="noStrike" dirty="0">
                <a:solidFill>
                  <a:srgbClr val="000000"/>
                </a:solidFill>
                <a:effectLst/>
                <a:latin typeface="Arial" panose="020B0604020202020204" pitchFamily="34" charset="0"/>
              </a:rPr>
              <a:t> Otherwise, the child learns that everything is negotiable, and boundaries break with a little pressure. </a:t>
            </a:r>
          </a:p>
          <a:p>
            <a:pPr algn="just" rtl="0">
              <a:spcBef>
                <a:spcPts val="1200"/>
              </a:spcBef>
              <a:spcAft>
                <a:spcPts val="1200"/>
              </a:spcAft>
              <a:buNone/>
            </a:pPr>
            <a:r>
              <a:rPr lang="en-US" sz="3600" b="0" i="0" u="none" strike="noStrike" dirty="0">
                <a:solidFill>
                  <a:srgbClr val="000000"/>
                </a:solidFill>
                <a:effectLst/>
                <a:latin typeface="Arial" panose="020B0604020202020204" pitchFamily="34" charset="0"/>
              </a:rPr>
              <a:t>You also lose credibility, and the child won’t respect you.</a:t>
            </a:r>
            <a:endParaRPr lang="en-US" sz="3600" b="0" dirty="0">
              <a:effectLst/>
            </a:endParaRPr>
          </a:p>
          <a:p>
            <a:pPr algn="just">
              <a:buNone/>
            </a:pPr>
            <a:br>
              <a:rPr lang="en-US" sz="3600" dirty="0"/>
            </a:br>
            <a:endParaRPr lang="en-CY" sz="3600" dirty="0"/>
          </a:p>
        </p:txBody>
      </p:sp>
    </p:spTree>
    <p:extLst>
      <p:ext uri="{BB962C8B-B14F-4D97-AF65-F5344CB8AC3E}">
        <p14:creationId xmlns:p14="http://schemas.microsoft.com/office/powerpoint/2010/main" val="260002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597B33-9FFE-8B24-8DAB-A96A391887AA}"/>
              </a:ext>
            </a:extLst>
          </p:cNvPr>
          <p:cNvSpPr txBox="1"/>
          <p:nvPr/>
        </p:nvSpPr>
        <p:spPr>
          <a:xfrm>
            <a:off x="816864" y="610330"/>
            <a:ext cx="9144000" cy="5314275"/>
          </a:xfrm>
          <a:prstGeom prst="rect">
            <a:avLst/>
          </a:prstGeom>
          <a:noFill/>
        </p:spPr>
        <p:txBody>
          <a:bodyPr wrap="square">
            <a:spAutoFit/>
          </a:bodyPr>
          <a:lstStyle/>
          <a:p>
            <a:pPr algn="just" rtl="0">
              <a:spcBef>
                <a:spcPts val="1400"/>
              </a:spcBef>
              <a:spcAft>
                <a:spcPts val="400"/>
              </a:spcAft>
              <a:buNone/>
            </a:pPr>
            <a:r>
              <a:rPr lang="en-US" sz="4000" b="1" i="0" u="none" strike="noStrike" dirty="0">
                <a:solidFill>
                  <a:srgbClr val="000000"/>
                </a:solidFill>
                <a:effectLst/>
                <a:latin typeface="Arial" panose="020B0604020202020204" pitchFamily="34" charset="0"/>
              </a:rPr>
              <a:t>3. Do Not Give In to Begging</a:t>
            </a:r>
            <a:endParaRPr lang="en-US" sz="3200" b="1"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Begging is the big weapon of children. If you give in once, they learn that they can manipulate you with drama (“I need more TV,” “you don’t love me”).</a:t>
            </a:r>
            <a:endParaRPr lang="en-US" sz="3200" b="0" dirty="0">
              <a:effectLst/>
            </a:endParaRPr>
          </a:p>
          <a:p>
            <a:pPr algn="just" rtl="0">
              <a:spcBef>
                <a:spcPts val="1200"/>
              </a:spcBef>
              <a:spcAft>
                <a:spcPts val="1200"/>
              </a:spcAft>
              <a:buNone/>
            </a:pPr>
            <a:r>
              <a:rPr lang="en-US" sz="3200" b="0" i="0" u="none" strike="noStrike" dirty="0">
                <a:solidFill>
                  <a:srgbClr val="000000"/>
                </a:solidFill>
                <a:effectLst/>
                <a:latin typeface="Arial" panose="020B0604020202020204" pitchFamily="34" charset="0"/>
              </a:rPr>
              <a:t>Stay calm, explain in a steady voice why the rule exists.</a:t>
            </a:r>
            <a:endParaRPr lang="en-US" sz="3200" b="0" dirty="0">
              <a:effectLst/>
            </a:endParaRPr>
          </a:p>
          <a:p>
            <a:pPr algn="just">
              <a:buNone/>
            </a:pPr>
            <a:br>
              <a:rPr lang="en-US" sz="3200" dirty="0"/>
            </a:br>
            <a:endParaRPr lang="en-CY" sz="3200" dirty="0"/>
          </a:p>
        </p:txBody>
      </p:sp>
    </p:spTree>
    <p:extLst>
      <p:ext uri="{BB962C8B-B14F-4D97-AF65-F5344CB8AC3E}">
        <p14:creationId xmlns:p14="http://schemas.microsoft.com/office/powerpoint/2010/main" val="230450100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1662</TotalTime>
  <Words>1592</Words>
  <Application>Microsoft Office PowerPoint</Application>
  <PresentationFormat>Widescreen</PresentationFormat>
  <Paragraphs>246</Paragraphs>
  <Slides>49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Avenir Next LT Pro</vt:lpstr>
      <vt:lpstr>Courier New</vt:lpstr>
      <vt:lpstr>Trebuchet MS</vt:lpstr>
      <vt:lpstr>Comic Sans MS</vt:lpstr>
      <vt:lpstr>Calibri</vt:lpstr>
      <vt:lpstr>Arial</vt:lpstr>
      <vt:lpstr>ClassA</vt:lpstr>
      <vt:lpstr>Calibri Light</vt:lpstr>
      <vt:lpstr>MariaAvraam</vt:lpstr>
      <vt:lpstr>Office 2013 - 2022 Theme</vt:lpstr>
      <vt:lpstr>Welcome to class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Πεπόνι, πεπόνι! </vt:lpstr>
      <vt:lpstr>Πεπόνι, πεπόνι! </vt:lpstr>
      <vt:lpstr>Πεπόνι, πεπόνι! </vt:lpstr>
      <vt:lpstr>Πεπόνι, πεπόνι!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Καλωσορίσατε στην  Α1</dc:title>
  <dc:creator>Ελένη Κωνσταντίνου</dc:creator>
  <cp:lastModifiedBy>Νικολέττα Ταλιαδώρου</cp:lastModifiedBy>
  <cp:revision>68</cp:revision>
  <dcterms:created xsi:type="dcterms:W3CDTF">2022-10-08T09:47:27Z</dcterms:created>
  <dcterms:modified xsi:type="dcterms:W3CDTF">2025-10-02T19:08:55Z</dcterms:modified>
</cp:coreProperties>
</file>